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26"/>
  </p:notesMasterIdLst>
  <p:handoutMasterIdLst>
    <p:handoutMasterId r:id="rId27"/>
  </p:handoutMasterIdLst>
  <p:sldIdLst>
    <p:sldId id="281" r:id="rId6"/>
    <p:sldId id="296" r:id="rId7"/>
    <p:sldId id="307" r:id="rId8"/>
    <p:sldId id="310" r:id="rId9"/>
    <p:sldId id="312" r:id="rId10"/>
    <p:sldId id="313" r:id="rId11"/>
    <p:sldId id="314" r:id="rId12"/>
    <p:sldId id="315" r:id="rId13"/>
    <p:sldId id="316" r:id="rId14"/>
    <p:sldId id="317" r:id="rId15"/>
    <p:sldId id="318" r:id="rId16"/>
    <p:sldId id="325" r:id="rId17"/>
    <p:sldId id="326" r:id="rId18"/>
    <p:sldId id="320" r:id="rId19"/>
    <p:sldId id="321" r:id="rId20"/>
    <p:sldId id="327" r:id="rId21"/>
    <p:sldId id="328" r:id="rId22"/>
    <p:sldId id="329" r:id="rId23"/>
    <p:sldId id="319" r:id="rId24"/>
    <p:sldId id="303" r:id="rId25"/>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 id="3" name="Alina Socaciu" initials="AS" lastIdx="1" clrIdx="2">
    <p:extLst>
      <p:ext uri="{19B8F6BF-5375-455C-9EA6-DF929625EA0E}">
        <p15:presenceInfo xmlns:p15="http://schemas.microsoft.com/office/powerpoint/2012/main" userId="S-1-5-21-399871292-1067541598-702843834-726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405" autoAdjust="0"/>
  </p:normalViewPr>
  <p:slideViewPr>
    <p:cSldViewPr snapToGrid="0">
      <p:cViewPr varScale="1">
        <p:scale>
          <a:sx n="83" d="100"/>
          <a:sy n="83" d="100"/>
        </p:scale>
        <p:origin x="643" y="82"/>
      </p:cViewPr>
      <p:guideLst>
        <p:guide orient="horz" pos="88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16/03/2019</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16/03/2019</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Kubernetes#cite_note-9" TargetMode="External"/><Relationship Id="rId3" Type="http://schemas.openxmlformats.org/officeDocument/2006/relationships/hyperlink" Target="https://en.wikipedia.org/wiki/Kubernetes#cite_note-7" TargetMode="External"/><Relationship Id="rId7" Type="http://schemas.openxmlformats.org/officeDocument/2006/relationships/hyperlink" Target="https://en.wikipedia.org/wiki/Borg_(Star_Trek)"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Seven_of_Nine" TargetMode="External"/><Relationship Id="rId5" Type="http://schemas.openxmlformats.org/officeDocument/2006/relationships/hyperlink" Target="https://en.wikipedia.org/wiki/Star_Trek" TargetMode="External"/><Relationship Id="rId4" Type="http://schemas.openxmlformats.org/officeDocument/2006/relationships/hyperlink" Target="https://en.wikipedia.org/wiki/Kubernetes#cite_note-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polly/what-is-text-to-speech/"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what-is-cloud-object-storag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Infrastructure as a Service provides you with the highest level of flexibility and management control over your IT resources and is most similar to existing IT resources that many IT departments and developers are familiar with today.</a:t>
            </a:r>
          </a:p>
          <a:p>
            <a:r>
              <a:rPr lang="en-US" sz="1200" b="0" i="0" kern="1200" dirty="0" smtClean="0">
                <a:solidFill>
                  <a:schemeClr val="tx1"/>
                </a:solidFill>
                <a:effectLst/>
                <a:latin typeface="+mn-lt"/>
                <a:ea typeface="+mn-ea"/>
                <a:cs typeface="+mn-cs"/>
              </a:rPr>
              <a:t>Platforms as a service remove the need for organizations to manage the underlying infrastructure (usually hardware and operating systems) and allow you to focus on the deployment and management of your applications.</a:t>
            </a:r>
          </a:p>
          <a:p>
            <a:r>
              <a:rPr lang="en-US" sz="1200" b="0" i="0" kern="1200" dirty="0" smtClean="0">
                <a:solidFill>
                  <a:schemeClr val="tx1"/>
                </a:solidFill>
                <a:effectLst/>
                <a:latin typeface="+mn-lt"/>
                <a:ea typeface="+mn-ea"/>
                <a:cs typeface="+mn-cs"/>
              </a:rPr>
              <a:t>Software as a Service provides you with a completed product that is run and managed by the service provider.</a:t>
            </a:r>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dirty="0"/>
          </a:p>
        </p:txBody>
      </p:sp>
    </p:spTree>
    <p:extLst>
      <p:ext uri="{BB962C8B-B14F-4D97-AF65-F5344CB8AC3E}">
        <p14:creationId xmlns:p14="http://schemas.microsoft.com/office/powerpoint/2010/main" val="2522714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noRot="1" noChangeAspect="1"/>
          </p:cNvSpPr>
          <p:nvPr>
            <p:ph type="sldImg"/>
          </p:nvPr>
        </p:nvSpPr>
        <p:spPr>
          <a:xfrm>
            <a:off x="479520" y="1279440"/>
            <a:ext cx="6139440" cy="3453480"/>
          </a:xfrm>
          <a:prstGeom prst="rect">
            <a:avLst/>
          </a:prstGeom>
        </p:spPr>
      </p:sp>
      <p:sp>
        <p:nvSpPr>
          <p:cNvPr id="358"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59"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81614AE0-A54E-430C-9F19-7557E5E2D186}" type="slidenum">
              <a:rPr lang="en-US" sz="1300" b="0" strike="noStrike" spc="-1">
                <a:solidFill>
                  <a:srgbClr val="000000"/>
                </a:solidFill>
                <a:latin typeface="+mn-lt"/>
                <a:ea typeface="+mn-ea"/>
              </a:rPr>
              <a:t>14</a:t>
            </a:fld>
            <a:endParaRPr lang="en-US" sz="1300" b="0" strike="noStrike" spc="-1">
              <a:latin typeface="Arial"/>
            </a:endParaRPr>
          </a:p>
        </p:txBody>
      </p:sp>
    </p:spTree>
    <p:extLst>
      <p:ext uri="{BB962C8B-B14F-4D97-AF65-F5344CB8AC3E}">
        <p14:creationId xmlns:p14="http://schemas.microsoft.com/office/powerpoint/2010/main" val="1415935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noRot="1" noChangeAspect="1"/>
          </p:cNvSpPr>
          <p:nvPr>
            <p:ph type="sldImg"/>
          </p:nvPr>
        </p:nvSpPr>
        <p:spPr>
          <a:xfrm>
            <a:off x="479520" y="1279440"/>
            <a:ext cx="6139440" cy="3453480"/>
          </a:xfrm>
          <a:prstGeom prst="rect">
            <a:avLst/>
          </a:prstGeom>
        </p:spPr>
      </p:sp>
      <p:sp>
        <p:nvSpPr>
          <p:cNvPr id="361"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62"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9BB88460-1125-4067-8612-8BB3819A34DC}" type="slidenum">
              <a:rPr lang="en-US" sz="1300" b="0" strike="noStrike" spc="-1">
                <a:solidFill>
                  <a:srgbClr val="000000"/>
                </a:solidFill>
                <a:latin typeface="+mn-lt"/>
                <a:ea typeface="+mn-ea"/>
              </a:rPr>
              <a:t>15</a:t>
            </a:fld>
            <a:endParaRPr lang="en-US" sz="1300" b="0" strike="noStrike" spc="-1">
              <a:latin typeface="Arial"/>
            </a:endParaRPr>
          </a:p>
        </p:txBody>
      </p:sp>
    </p:spTree>
    <p:extLst>
      <p:ext uri="{BB962C8B-B14F-4D97-AF65-F5344CB8AC3E}">
        <p14:creationId xmlns:p14="http://schemas.microsoft.com/office/powerpoint/2010/main" val="287135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is a computer program that performs operating-system-level virtualization, also known as "containerization“</a:t>
            </a:r>
          </a:p>
          <a:p>
            <a:endParaRPr lang="en-US" dirty="0" smtClean="0"/>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Docker image</a:t>
            </a:r>
            <a:r>
              <a:rPr lang="en-US" sz="1200" b="0" i="0" kern="1200" dirty="0" smtClean="0">
                <a:solidFill>
                  <a:schemeClr val="tx1"/>
                </a:solidFill>
                <a:effectLst/>
                <a:latin typeface="+mn-lt"/>
                <a:ea typeface="+mn-ea"/>
                <a:cs typeface="+mn-cs"/>
              </a:rPr>
              <a:t> is a file, comprised of multiple layers, used to execute code in a </a:t>
            </a:r>
            <a:r>
              <a:rPr lang="en-US" sz="1200" b="1" i="0" kern="1200" dirty="0" smtClean="0">
                <a:solidFill>
                  <a:schemeClr val="tx1"/>
                </a:solidFill>
                <a:effectLst/>
                <a:latin typeface="+mn-lt"/>
                <a:ea typeface="+mn-ea"/>
                <a:cs typeface="+mn-cs"/>
              </a:rPr>
              <a:t>Docker container</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Kubernetes is an open-source container-orchestration system for automating deployment, scaling and management of containerized applications. It was originally designed by Google and is now maintained by the Cloud Native Computing Foundation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Its development and design are heavily influenced by Google's Borg system,</a:t>
            </a:r>
            <a:r>
              <a:rPr lang="en-US" sz="1200" b="0" i="0" u="none" strike="noStrike" kern="1200" baseline="30000" dirty="0" smtClean="0">
                <a:solidFill>
                  <a:schemeClr val="tx1"/>
                </a:solidFill>
                <a:effectLst/>
                <a:latin typeface="+mn-lt"/>
                <a:ea typeface="+mn-ea"/>
                <a:cs typeface="+mn-cs"/>
                <a:hlinkClick r:id="rId3"/>
              </a:rPr>
              <a:t>[7]</a:t>
            </a:r>
            <a:r>
              <a:rPr lang="en-US" sz="1200" b="0" i="0" u="none" strike="noStrike" kern="1200" baseline="30000" dirty="0" smtClean="0">
                <a:solidFill>
                  <a:schemeClr val="tx1"/>
                </a:solidFill>
                <a:effectLst/>
                <a:latin typeface="+mn-lt"/>
                <a:ea typeface="+mn-ea"/>
                <a:cs typeface="+mn-cs"/>
                <a:hlinkClick r:id="rId4"/>
              </a:rPr>
              <a:t>[8]</a:t>
            </a:r>
            <a:r>
              <a:rPr lang="en-US" sz="1200" b="0" i="0" kern="1200" dirty="0" smtClean="0">
                <a:solidFill>
                  <a:schemeClr val="tx1"/>
                </a:solidFill>
                <a:effectLst/>
                <a:latin typeface="+mn-lt"/>
                <a:ea typeface="+mn-ea"/>
                <a:cs typeface="+mn-cs"/>
              </a:rPr>
              <a:t> and many of the top contributors to the project previously worked on Borg. The original codename for Kubernetes within Google was Project Seven, a reference to </a:t>
            </a:r>
            <a:r>
              <a:rPr lang="en-US" sz="1200" b="0" i="0" u="none" strike="noStrike" kern="1200" dirty="0" smtClean="0">
                <a:solidFill>
                  <a:schemeClr val="tx1"/>
                </a:solidFill>
                <a:effectLst/>
                <a:latin typeface="+mn-lt"/>
                <a:ea typeface="+mn-ea"/>
                <a:cs typeface="+mn-cs"/>
                <a:hlinkClick r:id="rId5" tooltip="Star Trek"/>
              </a:rPr>
              <a:t>Star Trek</a:t>
            </a:r>
            <a:r>
              <a:rPr lang="en-US" sz="1200" b="0" i="0" kern="1200" dirty="0" smtClean="0">
                <a:solidFill>
                  <a:schemeClr val="tx1"/>
                </a:solidFill>
                <a:effectLst/>
                <a:latin typeface="+mn-lt"/>
                <a:ea typeface="+mn-ea"/>
                <a:cs typeface="+mn-cs"/>
              </a:rPr>
              <a:t> character </a:t>
            </a:r>
            <a:r>
              <a:rPr lang="en-US" sz="1200" b="0" i="0" u="none" strike="noStrike" kern="1200" dirty="0" smtClean="0">
                <a:solidFill>
                  <a:schemeClr val="tx1"/>
                </a:solidFill>
                <a:effectLst/>
                <a:latin typeface="+mn-lt"/>
                <a:ea typeface="+mn-ea"/>
                <a:cs typeface="+mn-cs"/>
                <a:hlinkClick r:id="rId6" tooltip="Seven of Nine"/>
              </a:rPr>
              <a:t>Seven of Nine</a:t>
            </a:r>
            <a:r>
              <a:rPr lang="en-US" sz="1200" b="0" i="0" kern="1200" dirty="0" smtClean="0">
                <a:solidFill>
                  <a:schemeClr val="tx1"/>
                </a:solidFill>
                <a:effectLst/>
                <a:latin typeface="+mn-lt"/>
                <a:ea typeface="+mn-ea"/>
                <a:cs typeface="+mn-cs"/>
              </a:rPr>
              <a:t> that is a 'friendlier' </a:t>
            </a:r>
            <a:r>
              <a:rPr lang="en-US" sz="1200" b="0" i="0" u="none" strike="noStrike" kern="1200" dirty="0" smtClean="0">
                <a:solidFill>
                  <a:schemeClr val="tx1"/>
                </a:solidFill>
                <a:effectLst/>
                <a:latin typeface="+mn-lt"/>
                <a:ea typeface="+mn-ea"/>
                <a:cs typeface="+mn-cs"/>
                <a:hlinkClick r:id="rId7" tooltip="Borg (Star Trek)"/>
              </a:rPr>
              <a:t>Borg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8"/>
              </a:rPr>
              <a:t>[9]</a:t>
            </a:r>
            <a:r>
              <a:rPr lang="en-US" sz="1200" b="0" i="0" kern="1200" dirty="0" smtClean="0">
                <a:solidFill>
                  <a:schemeClr val="tx1"/>
                </a:solidFill>
                <a:effectLst/>
                <a:latin typeface="+mn-lt"/>
                <a:ea typeface="+mn-ea"/>
                <a:cs typeface="+mn-cs"/>
              </a:rPr>
              <a:t> The seven spokes on the wheel of the Kubernetes logo are a nod to that codename.</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dirty="0"/>
          </a:p>
        </p:txBody>
      </p:sp>
    </p:spTree>
    <p:extLst>
      <p:ext uri="{BB962C8B-B14F-4D97-AF65-F5344CB8AC3E}">
        <p14:creationId xmlns:p14="http://schemas.microsoft.com/office/powerpoint/2010/main" val="2122973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noRot="1" noChangeAspect="1"/>
          </p:cNvSpPr>
          <p:nvPr>
            <p:ph type="sldImg"/>
          </p:nvPr>
        </p:nvSpPr>
        <p:spPr>
          <a:xfrm>
            <a:off x="479425" y="1279525"/>
            <a:ext cx="6138863" cy="3452813"/>
          </a:xfrm>
          <a:prstGeom prst="rect">
            <a:avLst/>
          </a:prstGeom>
        </p:spPr>
      </p:sp>
      <p:sp>
        <p:nvSpPr>
          <p:cNvPr id="322"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23"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2916163B-A40E-4025-ACB2-AA9CD9142F14}" type="slidenum">
              <a:rPr lang="en-US" sz="1300" b="0" strike="noStrike" spc="-1">
                <a:solidFill>
                  <a:srgbClr val="000000"/>
                </a:solidFill>
                <a:latin typeface="+mn-lt"/>
                <a:ea typeface="+mn-ea"/>
              </a:rPr>
              <a:t>5</a:t>
            </a:fld>
            <a:endParaRPr lang="en-US" sz="1300" b="0" strike="noStrike" spc="-1">
              <a:latin typeface="Arial"/>
            </a:endParaRPr>
          </a:p>
        </p:txBody>
      </p:sp>
    </p:spTree>
    <p:extLst>
      <p:ext uri="{BB962C8B-B14F-4D97-AF65-F5344CB8AC3E}">
        <p14:creationId xmlns:p14="http://schemas.microsoft.com/office/powerpoint/2010/main" val="14422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479520" y="1279440"/>
            <a:ext cx="6139440" cy="3453480"/>
          </a:xfrm>
          <a:prstGeom prst="rect">
            <a:avLst/>
          </a:prstGeom>
        </p:spPr>
      </p:sp>
      <p:sp>
        <p:nvSpPr>
          <p:cNvPr id="325"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26"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B99AF4EC-D843-4E60-A416-F4B5A06AAD8D}" type="slidenum">
              <a:rPr lang="en-US" sz="1300" b="0" strike="noStrike" spc="-1">
                <a:solidFill>
                  <a:srgbClr val="000000"/>
                </a:solidFill>
                <a:latin typeface="+mn-lt"/>
                <a:ea typeface="+mn-ea"/>
              </a:rPr>
              <a:t>6</a:t>
            </a:fld>
            <a:endParaRPr lang="en-US" sz="1300" b="0" strike="noStrike" spc="-1">
              <a:latin typeface="Arial"/>
            </a:endParaRPr>
          </a:p>
        </p:txBody>
      </p:sp>
    </p:spTree>
    <p:extLst>
      <p:ext uri="{BB962C8B-B14F-4D97-AF65-F5344CB8AC3E}">
        <p14:creationId xmlns:p14="http://schemas.microsoft.com/office/powerpoint/2010/main" val="338063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smtClean="0">
                <a:solidFill>
                  <a:schemeClr val="tx1"/>
                </a:solidFill>
                <a:effectLst/>
                <a:latin typeface="+mn-lt"/>
                <a:ea typeface="+mn-ea"/>
                <a:cs typeface="+mn-cs"/>
                <a:hlinkClick r:id="rId3"/>
              </a:rPr>
              <a:t>nearly any type of application</a:t>
            </a:r>
            <a:r>
              <a:rPr lang="en-US" sz="1200" b="0" i="0" kern="1200" dirty="0" smtClean="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dirty="0"/>
          </a:p>
        </p:txBody>
      </p:sp>
    </p:spTree>
    <p:extLst>
      <p:ext uri="{BB962C8B-B14F-4D97-AF65-F5344CB8AC3E}">
        <p14:creationId xmlns:p14="http://schemas.microsoft.com/office/powerpoint/2010/main" val="206467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Polly is a service that turns text into lifelike speech, allowing you to create applications that talk, and build entirely new categories of speech-enabled products. Amazon Polly is a </a:t>
            </a:r>
            <a:r>
              <a:rPr lang="en-US" sz="1200" b="0" i="0" u="none" strike="noStrike" kern="1200" dirty="0" smtClean="0">
                <a:solidFill>
                  <a:schemeClr val="tx1"/>
                </a:solidFill>
                <a:effectLst/>
                <a:latin typeface="+mn-lt"/>
                <a:ea typeface="+mn-ea"/>
                <a:cs typeface="+mn-cs"/>
                <a:hlinkClick r:id="rId3"/>
              </a:rPr>
              <a:t>Text-to-Speech</a:t>
            </a:r>
            <a:r>
              <a:rPr lang="en-US" sz="1200" b="0" i="0" kern="1200" dirty="0" smtClean="0">
                <a:solidFill>
                  <a:schemeClr val="tx1"/>
                </a:solidFill>
                <a:effectLst/>
                <a:latin typeface="+mn-lt"/>
                <a:ea typeface="+mn-ea"/>
                <a:cs typeface="+mn-cs"/>
              </a:rPr>
              <a:t> service that uses advanced deep learning technologies to synthesize speech that sounds like a human voice.</a:t>
            </a:r>
          </a:p>
          <a:p>
            <a:r>
              <a:rPr lang="en-US" sz="1200" b="0" i="0" kern="1200" dirty="0" smtClean="0">
                <a:solidFill>
                  <a:schemeClr val="tx1"/>
                </a:solidFill>
                <a:effectLst/>
                <a:latin typeface="+mn-lt"/>
                <a:ea typeface="+mn-ea"/>
                <a:cs typeface="+mn-cs"/>
              </a:rPr>
              <a:t>With dozens of lifelike voices across a variety of languages, you can select the ideal voice and build speech-enabled applications that work in many different countries.</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9</a:t>
            </a:fld>
            <a:endParaRPr lang="en-GB" dirty="0"/>
          </a:p>
        </p:txBody>
      </p:sp>
    </p:spTree>
    <p:extLst>
      <p:ext uri="{BB962C8B-B14F-4D97-AF65-F5344CB8AC3E}">
        <p14:creationId xmlns:p14="http://schemas.microsoft.com/office/powerpoint/2010/main" val="3589743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Companies today need the ability to simply and securely collect, store, and analyze their data at a massive scale. Amazon S3 is </a:t>
            </a:r>
            <a:r>
              <a:rPr lang="en-US" sz="1200" b="0" i="0" u="none" strike="noStrike" kern="1200" dirty="0" smtClean="0">
                <a:solidFill>
                  <a:schemeClr val="tx1"/>
                </a:solidFill>
                <a:effectLst/>
                <a:latin typeface="+mn-lt"/>
                <a:ea typeface="+mn-ea"/>
                <a:cs typeface="+mn-cs"/>
                <a:hlinkClick r:id="rId3"/>
              </a:rPr>
              <a:t>object storage</a:t>
            </a:r>
            <a:r>
              <a:rPr lang="en-US" sz="1200" b="0" i="0" kern="1200" dirty="0" smtClean="0">
                <a:solidFill>
                  <a:schemeClr val="tx1"/>
                </a:solidFill>
                <a:effectLst/>
                <a:latin typeface="+mn-lt"/>
                <a:ea typeface="+mn-ea"/>
                <a:cs typeface="+mn-cs"/>
              </a:rPr>
              <a:t> built to store and retrieve any amount of data from anywhere – web sites and mobile apps, corporate applications, and data from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sensors or devices. It is designed to deliver 99.999999999% durability, and stores data for millions of applications used by market leaders in every industry. S3 provides comprehensive security and compliance capabilities that meet even the most stringent regulatory requirements. It gives customers flexibility in the way they manage data for cost optimization, access control, and compliance. S3 provides query-in-place functionality, allowing you to run powerful analytics directly on your data at rest in S3. And Amazon S3 is the most supported cloud storage service available, with integration from the largest community of third-party solutions, systems integrator partners, and other AWS services.</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10</a:t>
            </a:fld>
            <a:endParaRPr lang="en-GB" dirty="0"/>
          </a:p>
        </p:txBody>
      </p:sp>
    </p:spTree>
    <p:extLst>
      <p:ext uri="{BB962C8B-B14F-4D97-AF65-F5344CB8AC3E}">
        <p14:creationId xmlns:p14="http://schemas.microsoft.com/office/powerpoint/2010/main" val="406848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It's a fully managed, multi-region, multi-master database that provides consistent single-digit millisecond latency, and offers built-in security, backup and restore, and in-memory caching.</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dirty="0"/>
          </a:p>
        </p:txBody>
      </p:sp>
    </p:spTree>
    <p:extLst>
      <p:ext uri="{BB962C8B-B14F-4D97-AF65-F5344CB8AC3E}">
        <p14:creationId xmlns:p14="http://schemas.microsoft.com/office/powerpoint/2010/main" val="191758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Translate is a neural machine translation service that delivers fast, high-quality, and affordable language translation. Neural machine translation is a form of language translation automation that uses deep learning models to deliver more accurate and more natural sounding translation than traditional statistical and rule-based translation algorithms. Amazon Translate allows you to localize content - such as websites and applications - for international users, and to easily translate large volumes of text efficiently.</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12</a:t>
            </a:fld>
            <a:endParaRPr lang="en-GB" dirty="0"/>
          </a:p>
        </p:txBody>
      </p:sp>
    </p:spTree>
    <p:extLst>
      <p:ext uri="{BB962C8B-B14F-4D97-AF65-F5344CB8AC3E}">
        <p14:creationId xmlns:p14="http://schemas.microsoft.com/office/powerpoint/2010/main" val="3324150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792707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41652810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7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0157754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27345590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2903983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42871152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18" r:id="rId2"/>
    <p:sldLayoutId id="2147483715" r:id="rId3"/>
    <p:sldLayoutId id="2147483716" r:id="rId4"/>
    <p:sldLayoutId id="2147483717" r:id="rId5"/>
    <p:sldLayoutId id="2147483683" r:id="rId6"/>
    <p:sldLayoutId id="2147483719"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686" r:id="rId21"/>
    <p:sldLayoutId id="2147483735"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ws.amazon.com/blogs/machine-learning/build-your-own-text-to-speech-applications-with-amazon-polly/" TargetMode="External"/><Relationship Id="rId2" Type="http://schemas.openxmlformats.org/officeDocument/2006/relationships/hyperlink" Target="https://learn.openshift.com/introduction/getting-started/"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Touching the  </a:t>
            </a:r>
            <a:r>
              <a:rPr lang="en-US" dirty="0" smtClean="0">
                <a:solidFill>
                  <a:srgbClr val="DE411B"/>
                </a:solidFill>
              </a:rPr>
              <a:t>cloud</a:t>
            </a:r>
            <a:endParaRPr lang="en-GB" dirty="0">
              <a:solidFill>
                <a:srgbClr val="DE411B"/>
              </a:solidFill>
            </a:endParaRPr>
          </a:p>
        </p:txBody>
      </p:sp>
      <p:sp>
        <p:nvSpPr>
          <p:cNvPr id="3" name="Content Placeholder 2"/>
          <p:cNvSpPr>
            <a:spLocks noGrp="1"/>
          </p:cNvSpPr>
          <p:nvPr>
            <p:ph idx="13"/>
          </p:nvPr>
        </p:nvSpPr>
        <p:spPr/>
        <p:txBody>
          <a:bodyPr>
            <a:normAutofit fontScale="92500" lnSpcReduction="20000"/>
          </a:bodyPr>
          <a:lstStyle/>
          <a:p>
            <a:pPr marL="0" indent="0">
              <a:buNone/>
            </a:pPr>
            <a:r>
              <a:rPr lang="en-US" dirty="0" smtClean="0">
                <a:solidFill>
                  <a:srgbClr val="FF0000"/>
                </a:solidFill>
              </a:rPr>
              <a:t>A Journey from </a:t>
            </a:r>
            <a:r>
              <a:rPr lang="en-US" dirty="0" err="1" smtClean="0">
                <a:solidFill>
                  <a:srgbClr val="FF0000"/>
                </a:solidFill>
              </a:rPr>
              <a:t>Paas</a:t>
            </a:r>
            <a:r>
              <a:rPr lang="en-US" dirty="0" smtClean="0">
                <a:solidFill>
                  <a:srgbClr val="FF0000"/>
                </a:solidFill>
              </a:rPr>
              <a:t> to Serverless</a:t>
            </a:r>
          </a:p>
          <a:p>
            <a:pPr marL="0" indent="0">
              <a:buNone/>
            </a:pPr>
            <a:r>
              <a:rPr lang="en-US" dirty="0" smtClean="0"/>
              <a:t>March </a:t>
            </a:r>
            <a:r>
              <a:rPr lang="en-US" dirty="0" smtClean="0"/>
              <a:t>2019</a:t>
            </a:r>
          </a:p>
          <a:p>
            <a:pPr marL="0" indent="0">
              <a:buNone/>
            </a:pPr>
            <a:r>
              <a:rPr lang="en-US" dirty="0" smtClean="0"/>
              <a:t>Belgrade</a:t>
            </a:r>
            <a:endParaRPr lang="en-GB" dirty="0"/>
          </a:p>
        </p:txBody>
      </p:sp>
    </p:spTree>
    <p:extLst>
      <p:ext uri="{BB962C8B-B14F-4D97-AF65-F5344CB8AC3E}">
        <p14:creationId xmlns:p14="http://schemas.microsoft.com/office/powerpoint/2010/main" val="141592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S3</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t>Object storage built to store and retrieve any amount of data from anywhere</a:t>
            </a:r>
          </a:p>
          <a:p>
            <a:pPr algn="l">
              <a:lnSpc>
                <a:spcPct val="100000"/>
              </a:lnSpc>
            </a:pPr>
            <a:endParaRPr lang="en-US" spc="-1" dirty="0"/>
          </a:p>
          <a:p>
            <a:pPr algn="l">
              <a:lnSpc>
                <a:spcPct val="100000"/>
              </a:lnSpc>
            </a:pPr>
            <a:r>
              <a:rPr lang="en-US" b="1" spc="-1" dirty="0"/>
              <a:t>Benefits</a:t>
            </a:r>
          </a:p>
          <a:p>
            <a:pPr marL="285750" indent="-285750" algn="l">
              <a:lnSpc>
                <a:spcPct val="100000"/>
              </a:lnSpc>
              <a:buFont typeface="Wingdings" panose="05000000000000000000" pitchFamily="2" charset="2"/>
              <a:buChar char="q"/>
            </a:pPr>
            <a:r>
              <a:rPr lang="en-US" spc="-1" dirty="0"/>
              <a:t>durability, availability and scalability</a:t>
            </a:r>
          </a:p>
          <a:p>
            <a:pPr marL="285750" indent="-285750" algn="l">
              <a:lnSpc>
                <a:spcPct val="100000"/>
              </a:lnSpc>
              <a:buFont typeface="Wingdings" panose="05000000000000000000" pitchFamily="2" charset="2"/>
              <a:buChar char="q"/>
            </a:pPr>
            <a:r>
              <a:rPr lang="en-US" spc="-1" dirty="0"/>
              <a:t>comprehensive security</a:t>
            </a:r>
          </a:p>
          <a:p>
            <a:pPr marL="285750" indent="-285750" algn="l">
              <a:lnSpc>
                <a:spcPct val="100000"/>
              </a:lnSpc>
              <a:buFont typeface="Wingdings" panose="05000000000000000000" pitchFamily="2" charset="2"/>
              <a:buChar char="q"/>
            </a:pPr>
            <a:r>
              <a:rPr lang="en-US" spc="-1" dirty="0"/>
              <a:t>flexible management</a:t>
            </a:r>
          </a:p>
          <a:p>
            <a:pPr marL="285750" indent="-285750" algn="l">
              <a:lnSpc>
                <a:spcPct val="100000"/>
              </a:lnSpc>
              <a:buFont typeface="Wingdings" panose="05000000000000000000" pitchFamily="2" charset="2"/>
              <a:buChar char="q"/>
            </a:pPr>
            <a:r>
              <a:rPr lang="en-US" spc="-1" dirty="0"/>
              <a:t>most supported by partners, vendors and AWS services</a:t>
            </a:r>
          </a:p>
          <a:p>
            <a:pPr marL="285750" indent="-285750" algn="l">
              <a:lnSpc>
                <a:spcPct val="100000"/>
              </a:lnSpc>
              <a:buFont typeface="Wingdings" panose="05000000000000000000" pitchFamily="2" charset="2"/>
              <a:buChar char="q"/>
            </a:pPr>
            <a:r>
              <a:rPr lang="en-US" spc="-1" dirty="0"/>
              <a:t>easy, flexible data transfer</a:t>
            </a:r>
          </a:p>
        </p:txBody>
      </p:sp>
      <p:pic>
        <p:nvPicPr>
          <p:cNvPr id="6" name="Picture 5"/>
          <p:cNvPicPr/>
          <p:nvPr/>
        </p:nvPicPr>
        <p:blipFill>
          <a:blip r:embed="rId3"/>
          <a:stretch/>
        </p:blipFill>
        <p:spPr>
          <a:xfrm>
            <a:off x="7804728" y="3151678"/>
            <a:ext cx="3962399" cy="1436716"/>
          </a:xfrm>
          <a:prstGeom prst="rect">
            <a:avLst/>
          </a:prstGeom>
          <a:ln>
            <a:noFill/>
          </a:ln>
        </p:spPr>
      </p:pic>
    </p:spTree>
    <p:extLst>
      <p:ext uri="{BB962C8B-B14F-4D97-AF65-F5344CB8AC3E}">
        <p14:creationId xmlns:p14="http://schemas.microsoft.com/office/powerpoint/2010/main" val="4176417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Dynamo DB</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Nonrelational </a:t>
            </a:r>
            <a:r>
              <a:rPr lang="en-US" spc="-1" dirty="0">
                <a:solidFill>
                  <a:srgbClr val="000000"/>
                </a:solidFill>
                <a:ea typeface="DejaVu Sans"/>
              </a:rPr>
              <a:t>database that delivers reliable </a:t>
            </a:r>
            <a:r>
              <a:rPr lang="en-US" spc="-1" dirty="0" smtClean="0">
                <a:solidFill>
                  <a:srgbClr val="000000"/>
                </a:solidFill>
                <a:ea typeface="DejaVu Sans"/>
              </a:rPr>
              <a:t>performance </a:t>
            </a:r>
            <a:r>
              <a:rPr lang="en-US" spc="-1" dirty="0">
                <a:solidFill>
                  <a:srgbClr val="000000"/>
                </a:solidFill>
                <a:ea typeface="DejaVu Sans"/>
              </a:rPr>
              <a:t>at any scale.</a:t>
            </a:r>
            <a:endParaRPr lang="en-US" spc="-1" dirty="0"/>
          </a:p>
          <a:p>
            <a:pPr algn="l">
              <a:lnSpc>
                <a:spcPct val="100000"/>
              </a:lnSpc>
            </a:pPr>
            <a:endParaRPr lang="en-US" spc="-1" dirty="0"/>
          </a:p>
          <a:p>
            <a:pPr algn="l">
              <a:lnSpc>
                <a:spcPct val="100000"/>
              </a:lnSpc>
            </a:pPr>
            <a:r>
              <a:rPr lang="en-US" spc="-1" dirty="0">
                <a:solidFill>
                  <a:srgbClr val="000000"/>
                </a:solidFill>
                <a:ea typeface="DejaVu Sans"/>
              </a:rPr>
              <a:t>Create a new table for your application and let DynamoDB handle the rest. </a:t>
            </a:r>
            <a:endParaRPr lang="en-US" spc="-1" dirty="0"/>
          </a:p>
          <a:p>
            <a:pPr algn="l">
              <a:lnSpc>
                <a:spcPct val="100000"/>
              </a:lnSpc>
            </a:pPr>
            <a:endParaRPr lang="en-US" spc="-1" dirty="0"/>
          </a:p>
          <a:p>
            <a:pPr algn="l">
              <a:lnSpc>
                <a:spcPct val="100000"/>
              </a:lnSpc>
            </a:pPr>
            <a:r>
              <a:rPr lang="en-US" b="1" spc="-1" dirty="0" smtClean="0"/>
              <a:t>Benefits</a:t>
            </a:r>
          </a:p>
          <a:p>
            <a:pPr marL="285750" indent="-285750" algn="l">
              <a:lnSpc>
                <a:spcPct val="100000"/>
              </a:lnSpc>
              <a:buFont typeface="Wingdings" panose="05000000000000000000" pitchFamily="2" charset="2"/>
              <a:buChar char="q"/>
            </a:pPr>
            <a:r>
              <a:rPr lang="en-US" spc="-1" dirty="0"/>
              <a:t>performance at scale</a:t>
            </a:r>
          </a:p>
          <a:p>
            <a:pPr marL="285750" indent="-285750" algn="l">
              <a:lnSpc>
                <a:spcPct val="100000"/>
              </a:lnSpc>
              <a:buFont typeface="Wingdings" panose="05000000000000000000" pitchFamily="2" charset="2"/>
              <a:buChar char="q"/>
            </a:pPr>
            <a:r>
              <a:rPr lang="en-US" spc="-1" dirty="0"/>
              <a:t>fully managed</a:t>
            </a:r>
          </a:p>
          <a:p>
            <a:pPr marL="285750" indent="-285750" algn="l">
              <a:lnSpc>
                <a:spcPct val="100000"/>
              </a:lnSpc>
              <a:buFont typeface="Wingdings" panose="05000000000000000000" pitchFamily="2" charset="2"/>
              <a:buChar char="q"/>
            </a:pPr>
            <a:r>
              <a:rPr lang="en-US" spc="-1" dirty="0"/>
              <a:t>enterprise-ready</a:t>
            </a:r>
          </a:p>
        </p:txBody>
      </p:sp>
      <p:pic>
        <p:nvPicPr>
          <p:cNvPr id="5" name="Picture 4"/>
          <p:cNvPicPr/>
          <p:nvPr/>
        </p:nvPicPr>
        <p:blipFill>
          <a:blip r:embed="rId3"/>
          <a:stretch/>
        </p:blipFill>
        <p:spPr>
          <a:xfrm>
            <a:off x="8483026" y="3177084"/>
            <a:ext cx="3044160" cy="1059840"/>
          </a:xfrm>
          <a:prstGeom prst="rect">
            <a:avLst/>
          </a:prstGeom>
          <a:ln>
            <a:noFill/>
          </a:ln>
        </p:spPr>
      </p:pic>
    </p:spTree>
    <p:extLst>
      <p:ext uri="{BB962C8B-B14F-4D97-AF65-F5344CB8AC3E}">
        <p14:creationId xmlns:p14="http://schemas.microsoft.com/office/powerpoint/2010/main" val="611529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Translate</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Natural and accurate language translation</a:t>
            </a:r>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Neural </a:t>
            </a:r>
            <a:r>
              <a:rPr lang="en-US" b="1" spc="-1" dirty="0">
                <a:solidFill>
                  <a:srgbClr val="000000"/>
                </a:solidFill>
                <a:ea typeface="DejaVu Sans"/>
              </a:rPr>
              <a:t>machine translation service that delivers:</a:t>
            </a:r>
          </a:p>
          <a:p>
            <a:pPr marL="285750" indent="-285750" algn="l">
              <a:lnSpc>
                <a:spcPct val="100000"/>
              </a:lnSpc>
              <a:buFont typeface="Wingdings" panose="05000000000000000000" pitchFamily="2" charset="2"/>
              <a:buChar char="q"/>
            </a:pPr>
            <a:r>
              <a:rPr lang="en-US" spc="-1" dirty="0">
                <a:solidFill>
                  <a:srgbClr val="000000"/>
                </a:solidFill>
                <a:ea typeface="DejaVu Sans"/>
              </a:rPr>
              <a:t>fast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high-quality               </a:t>
            </a:r>
            <a:r>
              <a:rPr lang="en-US" spc="-1" dirty="0">
                <a:solidFill>
                  <a:srgbClr val="C00000"/>
                </a:solidFill>
                <a:ea typeface="DejaVu Sans"/>
              </a:rPr>
              <a:t>language </a:t>
            </a:r>
            <a:r>
              <a:rPr lang="en-US" spc="-1" dirty="0" smtClean="0">
                <a:solidFill>
                  <a:srgbClr val="C00000"/>
                </a:solidFill>
                <a:ea typeface="DejaVu Sans"/>
              </a:rPr>
              <a:t>translation</a:t>
            </a:r>
            <a:endParaRPr lang="en-US" spc="-1" dirty="0">
              <a:solidFill>
                <a:srgbClr val="C00000"/>
              </a:solidFill>
              <a:ea typeface="DejaVu Sans"/>
            </a:endParaRPr>
          </a:p>
          <a:p>
            <a:pPr marL="285750" indent="-285750" algn="l">
              <a:lnSpc>
                <a:spcPct val="100000"/>
              </a:lnSpc>
              <a:buFont typeface="Wingdings" panose="05000000000000000000" pitchFamily="2" charset="2"/>
              <a:buChar char="q"/>
            </a:pPr>
            <a:r>
              <a:rPr lang="en-US" spc="-1" dirty="0">
                <a:solidFill>
                  <a:srgbClr val="000000"/>
                </a:solidFill>
                <a:ea typeface="DejaVu Sans"/>
              </a:rPr>
              <a:t>affordable </a:t>
            </a:r>
          </a:p>
          <a:p>
            <a:pPr algn="l">
              <a:lnSpc>
                <a:spcPct val="100000"/>
              </a:lnSpc>
            </a:pPr>
            <a:r>
              <a:rPr lang="en-US" spc="-1" dirty="0">
                <a:solidFill>
                  <a:srgbClr val="000000"/>
                </a:solidFill>
                <a:ea typeface="DejaVu Sans"/>
              </a:rPr>
              <a:t>	</a:t>
            </a:r>
          </a:p>
          <a:p>
            <a:pPr algn="l">
              <a:lnSpc>
                <a:spcPct val="100000"/>
              </a:lnSpc>
            </a:pPr>
            <a:r>
              <a:rPr lang="en-US" b="1" spc="-1" dirty="0">
                <a:solidFill>
                  <a:srgbClr val="000000"/>
                </a:solidFill>
                <a:ea typeface="DejaVu Sans"/>
              </a:rPr>
              <a:t>Benefits</a:t>
            </a:r>
          </a:p>
          <a:p>
            <a:pPr marL="285750" indent="-285750" algn="l">
              <a:lnSpc>
                <a:spcPct val="100000"/>
              </a:lnSpc>
              <a:buFont typeface="Wingdings" panose="05000000000000000000" pitchFamily="2" charset="2"/>
              <a:buChar char="q"/>
            </a:pPr>
            <a:r>
              <a:rPr lang="en-US" spc="-1" dirty="0">
                <a:solidFill>
                  <a:srgbClr val="000000"/>
                </a:solidFill>
                <a:ea typeface="DejaVu Sans"/>
              </a:rPr>
              <a:t>Highly Accurate &amp; Continuously Learning</a:t>
            </a:r>
          </a:p>
          <a:p>
            <a:pPr marL="285750" indent="-285750" algn="l">
              <a:lnSpc>
                <a:spcPct val="100000"/>
              </a:lnSpc>
              <a:buFont typeface="Wingdings" panose="05000000000000000000" pitchFamily="2" charset="2"/>
              <a:buChar char="q"/>
            </a:pPr>
            <a:r>
              <a:rPr lang="en-US" spc="-1" dirty="0">
                <a:solidFill>
                  <a:srgbClr val="000000"/>
                </a:solidFill>
                <a:ea typeface="DejaVu Sans"/>
              </a:rPr>
              <a:t>Easy to Integrate into Your Applications</a:t>
            </a:r>
          </a:p>
          <a:p>
            <a:pPr marL="285750" indent="-285750" algn="l">
              <a:lnSpc>
                <a:spcPct val="100000"/>
              </a:lnSpc>
              <a:buFont typeface="Wingdings" panose="05000000000000000000" pitchFamily="2" charset="2"/>
              <a:buChar char="q"/>
            </a:pPr>
            <a:r>
              <a:rPr lang="en-US" spc="-1" dirty="0">
                <a:solidFill>
                  <a:srgbClr val="000000"/>
                </a:solidFill>
                <a:ea typeface="DejaVu Sans"/>
              </a:rPr>
              <a:t>Scalable</a:t>
            </a:r>
            <a:endParaRPr lang="en-US" spc="-1" dirty="0" smtClean="0">
              <a:solidFill>
                <a:srgbClr val="000000"/>
              </a:solidFill>
              <a:ea typeface="DejaVu Sans"/>
            </a:endParaRPr>
          </a:p>
        </p:txBody>
      </p:sp>
      <p:pic>
        <p:nvPicPr>
          <p:cNvPr id="4" name="Picture 3"/>
          <p:cNvPicPr/>
          <p:nvPr/>
        </p:nvPicPr>
        <p:blipFill>
          <a:blip r:embed="rId3"/>
          <a:stretch/>
        </p:blipFill>
        <p:spPr>
          <a:xfrm>
            <a:off x="8045797" y="3213396"/>
            <a:ext cx="3466080" cy="1313280"/>
          </a:xfrm>
          <a:prstGeom prst="rect">
            <a:avLst/>
          </a:prstGeom>
          <a:ln>
            <a:noFill/>
          </a:ln>
        </p:spPr>
      </p:pic>
    </p:spTree>
    <p:extLst>
      <p:ext uri="{BB962C8B-B14F-4D97-AF65-F5344CB8AC3E}">
        <p14:creationId xmlns:p14="http://schemas.microsoft.com/office/powerpoint/2010/main" val="1514202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Text to speech </a:t>
            </a:r>
            <a:r>
              <a:rPr lang="en-US" spc="-1" dirty="0" smtClean="0">
                <a:solidFill>
                  <a:schemeClr val="accent1"/>
                </a:solidFill>
                <a:latin typeface="Arial Narrow"/>
                <a:ea typeface="Arial Narrow"/>
              </a:rPr>
              <a:t>architecture</a:t>
            </a:r>
            <a:endParaRPr lang="en-US" b="0" spc="-1" dirty="0">
              <a:solidFill>
                <a:schemeClr val="accent1"/>
              </a:solidFill>
              <a:latin typeface="Arial"/>
            </a:endParaRPr>
          </a:p>
        </p:txBody>
      </p:sp>
      <p:pic>
        <p:nvPicPr>
          <p:cNvPr id="3" name="Picture 2"/>
          <p:cNvPicPr>
            <a:picLocks noChangeAspect="1"/>
          </p:cNvPicPr>
          <p:nvPr/>
        </p:nvPicPr>
        <p:blipFill>
          <a:blip r:embed="rId2"/>
          <a:stretch>
            <a:fillRect/>
          </a:stretch>
        </p:blipFill>
        <p:spPr>
          <a:xfrm>
            <a:off x="2795732" y="1350070"/>
            <a:ext cx="6745432" cy="5217417"/>
          </a:xfrm>
          <a:prstGeom prst="rect">
            <a:avLst/>
          </a:prstGeom>
        </p:spPr>
      </p:pic>
    </p:spTree>
    <p:extLst>
      <p:ext uri="{BB962C8B-B14F-4D97-AF65-F5344CB8AC3E}">
        <p14:creationId xmlns:p14="http://schemas.microsoft.com/office/powerpoint/2010/main" val="40364548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6"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77" name="Picture 276"/>
          <p:cNvPicPr/>
          <p:nvPr/>
        </p:nvPicPr>
        <p:blipFill>
          <a:blip r:embed="rId3"/>
          <a:stretch/>
        </p:blipFill>
        <p:spPr>
          <a:xfrm>
            <a:off x="2911680" y="1895040"/>
            <a:ext cx="6253920" cy="3748320"/>
          </a:xfrm>
          <a:prstGeom prst="rect">
            <a:avLst/>
          </a:prstGeom>
          <a:ln>
            <a:noFill/>
          </a:ln>
        </p:spPr>
      </p:pic>
    </p:spTree>
    <p:extLst>
      <p:ext uri="{BB962C8B-B14F-4D97-AF65-F5344CB8AC3E}">
        <p14:creationId xmlns:p14="http://schemas.microsoft.com/office/powerpoint/2010/main" val="33307505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1210680" y="159840"/>
            <a:ext cx="983088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gn="ctr">
              <a:lnSpc>
                <a:spcPct val="70000"/>
              </a:lnSpc>
            </a:pPr>
            <a:r>
              <a:rPr lang="en-US" sz="3600" b="1" strike="noStrike" cap="all" spc="-1">
                <a:solidFill>
                  <a:srgbClr val="000000"/>
                </a:solidFill>
                <a:latin typeface="Arial Narrow"/>
                <a:ea typeface="Arial Narrow"/>
              </a:rPr>
              <a:t> </a:t>
            </a:r>
            <a:endParaRPr lang="en-US" sz="3600" b="0" strike="noStrike" spc="-1">
              <a:latin typeface="Arial"/>
            </a:endParaRPr>
          </a:p>
        </p:txBody>
      </p:sp>
      <p:sp>
        <p:nvSpPr>
          <p:cNvPr id="279" name="CustomShape 2"/>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80" name="CustomShape 3"/>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81" name="Picture 280"/>
          <p:cNvPicPr/>
          <p:nvPr/>
        </p:nvPicPr>
        <p:blipFill>
          <a:blip r:embed="rId3"/>
          <a:stretch/>
        </p:blipFill>
        <p:spPr>
          <a:xfrm>
            <a:off x="548640" y="182880"/>
            <a:ext cx="10972080" cy="5961240"/>
          </a:xfrm>
          <a:prstGeom prst="rect">
            <a:avLst/>
          </a:prstGeom>
          <a:ln>
            <a:noFill/>
          </a:ln>
        </p:spPr>
      </p:pic>
    </p:spTree>
    <p:extLst>
      <p:ext uri="{BB962C8B-B14F-4D97-AF65-F5344CB8AC3E}">
        <p14:creationId xmlns:p14="http://schemas.microsoft.com/office/powerpoint/2010/main" val="1664209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Next </a:t>
            </a:r>
            <a:r>
              <a:rPr lang="en-US" spc="-1" dirty="0" smtClean="0">
                <a:solidFill>
                  <a:schemeClr val="accent1"/>
                </a:solidFill>
                <a:latin typeface="Arial Narrow"/>
                <a:ea typeface="Arial Narrow"/>
              </a:rPr>
              <a:t>Steps</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Convert </a:t>
            </a:r>
            <a:r>
              <a:rPr lang="en-US" spc="-1" dirty="0">
                <a:solidFill>
                  <a:srgbClr val="000000"/>
                </a:solidFill>
                <a:ea typeface="DejaVu Sans"/>
              </a:rPr>
              <a:t>real time audio into another language </a:t>
            </a:r>
            <a:r>
              <a:rPr lang="en-US" spc="-1" dirty="0" smtClean="0">
                <a:solidFill>
                  <a:srgbClr val="000000"/>
                </a:solidFill>
                <a:ea typeface="DejaVu Sans"/>
              </a:rPr>
              <a:t>audio using Amazon Transcribe</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Could </a:t>
            </a:r>
            <a:r>
              <a:rPr lang="en-US" b="1" spc="-1" dirty="0">
                <a:solidFill>
                  <a:srgbClr val="000000"/>
                </a:solidFill>
                <a:ea typeface="DejaVu Sans"/>
              </a:rPr>
              <a:t>be a very good fit to </a:t>
            </a:r>
            <a:r>
              <a:rPr lang="en-US" b="1" spc="-1" dirty="0" err="1">
                <a:solidFill>
                  <a:srgbClr val="000000"/>
                </a:solidFill>
                <a:ea typeface="DejaVu Sans"/>
              </a:rPr>
              <a:t>IoT</a:t>
            </a:r>
            <a:r>
              <a:rPr lang="en-US" b="1" spc="-1" dirty="0">
                <a:solidFill>
                  <a:srgbClr val="000000"/>
                </a:solidFill>
                <a:ea typeface="DejaVu Sans"/>
              </a:rPr>
              <a:t>: </a:t>
            </a:r>
            <a:endParaRPr lang="en-US" b="1" spc="-1" dirty="0" smtClean="0">
              <a:solidFill>
                <a:srgbClr val="000000"/>
              </a:solidFill>
              <a:ea typeface="DejaVu Sans"/>
            </a:endParaRP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 headset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smartphone application</a:t>
            </a:r>
          </a:p>
          <a:p>
            <a:pPr marL="285750" indent="-285750" algn="l">
              <a:lnSpc>
                <a:spcPct val="100000"/>
              </a:lnSpc>
              <a:buFont typeface="Wingdings" panose="05000000000000000000" pitchFamily="2" charset="2"/>
              <a:buChar char="q"/>
            </a:pPr>
            <a:r>
              <a:rPr lang="en-US" spc="-1" dirty="0" smtClean="0">
                <a:solidFill>
                  <a:srgbClr val="000000"/>
                </a:solidFill>
              </a:rPr>
              <a:t>smart glasses</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Make it production ready</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Automate resource allocation</a:t>
            </a:r>
          </a:p>
        </p:txBody>
      </p:sp>
    </p:spTree>
    <p:extLst>
      <p:ext uri="{BB962C8B-B14F-4D97-AF65-F5344CB8AC3E}">
        <p14:creationId xmlns:p14="http://schemas.microsoft.com/office/powerpoint/2010/main" val="16313524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Why you should learn </a:t>
            </a:r>
            <a:r>
              <a:rPr lang="en-US" spc="-1" dirty="0">
                <a:solidFill>
                  <a:schemeClr val="accent1"/>
                </a:solidFill>
                <a:latin typeface="Arial Narrow"/>
                <a:ea typeface="Arial Narrow"/>
              </a:rPr>
              <a:t>cloud</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endParaRPr lang="en-US" spc="-1" dirty="0" smtClean="0"/>
          </a:p>
          <a:p>
            <a:pPr algn="l"/>
            <a:r>
              <a:rPr lang="en-US" b="1" spc="-1" dirty="0" smtClean="0"/>
              <a:t>Why start learning and use Cloud right now</a:t>
            </a:r>
            <a:endParaRPr lang="en-US" b="1" spc="-1" dirty="0"/>
          </a:p>
          <a:p>
            <a:pPr marL="285750" indent="-285750" algn="l">
              <a:buFont typeface="Wingdings" panose="05000000000000000000" pitchFamily="2" charset="2"/>
              <a:buChar char="q"/>
            </a:pPr>
            <a:r>
              <a:rPr lang="en-US" spc="-1" dirty="0" smtClean="0"/>
              <a:t>It </a:t>
            </a:r>
            <a:r>
              <a:rPr lang="en-US" spc="-1" dirty="0"/>
              <a:t>is the best option for creating a startup</a:t>
            </a:r>
          </a:p>
          <a:p>
            <a:pPr marL="285750" indent="-285750" algn="l">
              <a:buFont typeface="Wingdings" panose="05000000000000000000" pitchFamily="2" charset="2"/>
              <a:buChar char="q"/>
            </a:pPr>
            <a:r>
              <a:rPr lang="en-US" spc="-1" dirty="0" smtClean="0"/>
              <a:t>Perfect </a:t>
            </a:r>
            <a:r>
              <a:rPr lang="en-US" spc="-1" dirty="0"/>
              <a:t>suited to test new ideas/solutions</a:t>
            </a:r>
          </a:p>
          <a:p>
            <a:pPr marL="285750" indent="-285750" algn="l">
              <a:buFont typeface="Wingdings" panose="05000000000000000000" pitchFamily="2" charset="2"/>
              <a:buChar char="q"/>
            </a:pPr>
            <a:r>
              <a:rPr lang="en-US" spc="-1" dirty="0" smtClean="0"/>
              <a:t>It </a:t>
            </a:r>
            <a:r>
              <a:rPr lang="en-US" spc="-1" dirty="0"/>
              <a:t>is already </a:t>
            </a:r>
            <a:r>
              <a:rPr lang="en-US" spc="-1" dirty="0" smtClean="0"/>
              <a:t>happening, </a:t>
            </a:r>
            <a:r>
              <a:rPr lang="en-US" spc="-1" dirty="0"/>
              <a:t>better embrace change than resist</a:t>
            </a:r>
          </a:p>
          <a:p>
            <a:pPr marL="285750" indent="-285750" algn="l">
              <a:buFont typeface="Wingdings" panose="05000000000000000000" pitchFamily="2" charset="2"/>
              <a:buChar char="q"/>
            </a:pPr>
            <a:r>
              <a:rPr lang="en-US" spc="-1" dirty="0" smtClean="0"/>
              <a:t>Costs</a:t>
            </a:r>
            <a:endParaRPr lang="en-US" spc="-1" dirty="0"/>
          </a:p>
          <a:p>
            <a:pPr marL="285750" indent="-285750" algn="l">
              <a:buFont typeface="Wingdings" panose="05000000000000000000" pitchFamily="2" charset="2"/>
              <a:buChar char="q"/>
            </a:pPr>
            <a:r>
              <a:rPr lang="en-US" spc="-1" dirty="0"/>
              <a:t>Focus on your business and reuse existing services</a:t>
            </a:r>
          </a:p>
          <a:p>
            <a:pPr marL="285750" indent="-285750" algn="l">
              <a:buFont typeface="Wingdings" panose="05000000000000000000" pitchFamily="2" charset="2"/>
              <a:buChar char="q"/>
            </a:pPr>
            <a:r>
              <a:rPr lang="en-US" spc="-1" dirty="0" smtClean="0"/>
              <a:t>Access </a:t>
            </a:r>
            <a:r>
              <a:rPr lang="en-US" spc="-1" dirty="0"/>
              <a:t>to services that would be almost impossible to create</a:t>
            </a:r>
          </a:p>
          <a:p>
            <a:pPr marL="285750" indent="-285750" algn="l">
              <a:buFont typeface="Wingdings" panose="05000000000000000000" pitchFamily="2" charset="2"/>
              <a:buChar char="q"/>
            </a:pPr>
            <a:r>
              <a:rPr lang="en-US" spc="-1" dirty="0" smtClean="0"/>
              <a:t>Evolve </a:t>
            </a:r>
            <a:r>
              <a:rPr lang="en-US" spc="-1" dirty="0"/>
              <a:t>along with the Cloud provider with minimal or no effort</a:t>
            </a:r>
          </a:p>
          <a:p>
            <a:pPr algn="l"/>
            <a:endParaRPr lang="en-US"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383" y="1830966"/>
            <a:ext cx="3212090" cy="3212090"/>
          </a:xfrm>
          <a:prstGeom prst="rect">
            <a:avLst/>
          </a:prstGeom>
        </p:spPr>
      </p:pic>
    </p:spTree>
    <p:extLst>
      <p:ext uri="{BB962C8B-B14F-4D97-AF65-F5344CB8AC3E}">
        <p14:creationId xmlns:p14="http://schemas.microsoft.com/office/powerpoint/2010/main" val="3259340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review</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Why, when and where – Cloud</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RedHat Openshift</a:t>
            </a:r>
          </a:p>
          <a:p>
            <a:pPr algn="l">
              <a:lnSpc>
                <a:spcPct val="100000"/>
              </a:lnSpc>
            </a:pPr>
            <a:r>
              <a:rPr lang="en-US" spc="-1" dirty="0" smtClean="0">
                <a:solidFill>
                  <a:srgbClr val="000000"/>
                </a:solidFill>
                <a:ea typeface="DejaVu Sans"/>
              </a:rPr>
              <a:t>AWS Serverless</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Openshift live coding </a:t>
            </a:r>
          </a:p>
          <a:p>
            <a:pPr algn="l">
              <a:lnSpc>
                <a:spcPct val="100000"/>
              </a:lnSpc>
            </a:pPr>
            <a:r>
              <a:rPr lang="en-US" spc="-1" dirty="0">
                <a:solidFill>
                  <a:srgbClr val="000000"/>
                </a:solidFill>
                <a:ea typeface="DejaVu Sans"/>
                <a:hlinkClick r:id="rId2"/>
              </a:rPr>
              <a:t>https://learn.openshift.com/introduction/getting-started</a:t>
            </a:r>
            <a:r>
              <a:rPr lang="en-US" spc="-1" dirty="0" smtClean="0">
                <a:solidFill>
                  <a:srgbClr val="000000"/>
                </a:solidFill>
                <a:ea typeface="DejaVu Sans"/>
                <a:hlinkClick r:id="rId2"/>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AWS Serverless live coding</a:t>
            </a:r>
          </a:p>
          <a:p>
            <a:pPr algn="l">
              <a:lnSpc>
                <a:spcPct val="100000"/>
              </a:lnSpc>
            </a:pPr>
            <a:r>
              <a:rPr lang="en-US" spc="-1" dirty="0">
                <a:solidFill>
                  <a:srgbClr val="000000"/>
                </a:solidFill>
                <a:ea typeface="DejaVu Sans"/>
                <a:hlinkClick r:id="rId3"/>
              </a:rPr>
              <a:t>https://aws.amazon.com/blogs/machine-learning/build-your-own-text-to-speech-applications-with-amazon-polly</a:t>
            </a:r>
            <a:r>
              <a:rPr lang="en-US" spc="-1" dirty="0" smtClean="0">
                <a:solidFill>
                  <a:srgbClr val="000000"/>
                </a:solidFill>
                <a:ea typeface="DejaVu Sans"/>
                <a:hlinkClick r:id="rId3"/>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smtClean="0">
              <a:solidFill>
                <a:srgbClr val="000000"/>
              </a:solidFill>
              <a:ea typeface="DejaVu Sans"/>
            </a:endParaRPr>
          </a:p>
        </p:txBody>
      </p:sp>
      <p:pic>
        <p:nvPicPr>
          <p:cNvPr id="4" name="Shape 172"/>
          <p:cNvPicPr/>
          <p:nvPr/>
        </p:nvPicPr>
        <p:blipFill>
          <a:blip r:embed="rId4"/>
          <a:stretch/>
        </p:blipFill>
        <p:spPr>
          <a:xfrm>
            <a:off x="9632496" y="2177138"/>
            <a:ext cx="1571211" cy="1545116"/>
          </a:xfrm>
          <a:prstGeom prst="rect">
            <a:avLst/>
          </a:prstGeom>
          <a:ln>
            <a:noFill/>
          </a:ln>
        </p:spPr>
      </p:pic>
      <p:pic>
        <p:nvPicPr>
          <p:cNvPr id="5" name="Picture 4"/>
          <p:cNvPicPr/>
          <p:nvPr/>
        </p:nvPicPr>
        <p:blipFill>
          <a:blip r:embed="rId5"/>
          <a:stretch/>
        </p:blipFill>
        <p:spPr>
          <a:xfrm>
            <a:off x="8822953" y="3870036"/>
            <a:ext cx="3369047" cy="1725615"/>
          </a:xfrm>
          <a:prstGeom prst="rect">
            <a:avLst/>
          </a:prstGeom>
          <a:ln>
            <a:noFill/>
          </a:ln>
        </p:spPr>
      </p:pic>
    </p:spTree>
    <p:extLst>
      <p:ext uri="{BB962C8B-B14F-4D97-AF65-F5344CB8AC3E}">
        <p14:creationId xmlns:p14="http://schemas.microsoft.com/office/powerpoint/2010/main" val="3451812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Picture 294"/>
          <p:cNvPicPr/>
          <p:nvPr/>
        </p:nvPicPr>
        <p:blipFill>
          <a:blip r:embed="rId2"/>
          <a:stretch/>
        </p:blipFill>
        <p:spPr>
          <a:xfrm>
            <a:off x="2748600" y="1823040"/>
            <a:ext cx="6685560" cy="3199320"/>
          </a:xfrm>
          <a:prstGeom prst="rect">
            <a:avLst/>
          </a:prstGeom>
          <a:ln>
            <a:noFill/>
          </a:ln>
        </p:spPr>
      </p:pic>
    </p:spTree>
    <p:extLst>
      <p:ext uri="{BB962C8B-B14F-4D97-AF65-F5344CB8AC3E}">
        <p14:creationId xmlns:p14="http://schemas.microsoft.com/office/powerpoint/2010/main" val="443050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Agenda</a:t>
            </a:r>
            <a:endParaRPr lang="en-US" b="0" spc="-1" dirty="0">
              <a:latin typeface="Arial"/>
            </a:endParaRPr>
          </a:p>
        </p:txBody>
      </p:sp>
      <p:sp>
        <p:nvSpPr>
          <p:cNvPr id="12" name="Content Placeholder 11"/>
          <p:cNvSpPr>
            <a:spLocks noGrp="1"/>
          </p:cNvSpPr>
          <p:nvPr>
            <p:ph idx="22"/>
          </p:nvPr>
        </p:nvSpPr>
        <p:spPr>
          <a:xfrm>
            <a:off x="1218691" y="2493818"/>
            <a:ext cx="4674110" cy="3352799"/>
          </a:xfrm>
        </p:spPr>
        <p:txBody>
          <a:bodyPr/>
          <a:lstStyle/>
          <a:p>
            <a:pPr marL="285750" indent="-285750" algn="l">
              <a:buFont typeface="Wingdings" panose="05000000000000000000" pitchFamily="2" charset="2"/>
              <a:buChar char="q"/>
            </a:pPr>
            <a:r>
              <a:rPr lang="en-US" dirty="0" smtClean="0"/>
              <a:t>Cloud information</a:t>
            </a:r>
          </a:p>
          <a:p>
            <a:pPr marL="285750" indent="-285750" algn="l">
              <a:buFont typeface="Wingdings" panose="05000000000000000000" pitchFamily="2" charset="2"/>
              <a:buChar char="q"/>
            </a:pPr>
            <a:r>
              <a:rPr lang="en-US" dirty="0" smtClean="0"/>
              <a:t>Red Hat Openshift</a:t>
            </a:r>
          </a:p>
          <a:p>
            <a:pPr marL="285750" indent="-285750" algn="l">
              <a:buFont typeface="Wingdings" panose="05000000000000000000" pitchFamily="2" charset="2"/>
              <a:buChar char="q"/>
            </a:pPr>
            <a:r>
              <a:rPr lang="en-US" dirty="0" smtClean="0"/>
              <a:t>Live coding </a:t>
            </a:r>
            <a:r>
              <a:rPr lang="en-US" dirty="0" smtClean="0"/>
              <a:t>Openshift</a:t>
            </a:r>
            <a:endParaRPr lang="en-US" dirty="0" smtClean="0"/>
          </a:p>
          <a:p>
            <a:pPr marL="285750" indent="-285750" algn="l">
              <a:buFont typeface="Wingdings" panose="05000000000000000000" pitchFamily="2" charset="2"/>
              <a:buChar char="q"/>
            </a:pPr>
            <a:r>
              <a:rPr lang="en-US" dirty="0" smtClean="0"/>
              <a:t>AWS Services</a:t>
            </a:r>
          </a:p>
          <a:p>
            <a:pPr marL="285750" indent="-285750" algn="l">
              <a:buFont typeface="Wingdings" panose="05000000000000000000" pitchFamily="2" charset="2"/>
              <a:buChar char="q"/>
            </a:pPr>
            <a:r>
              <a:rPr lang="en-US" dirty="0" smtClean="0"/>
              <a:t>AWS Serverless live coding</a:t>
            </a:r>
          </a:p>
          <a:p>
            <a:pPr algn="l"/>
            <a:endParaRPr lang="en-US" dirty="0" smtClean="0"/>
          </a:p>
          <a:p>
            <a:pPr marL="285750" indent="-285750" algn="l">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897" y="1444770"/>
            <a:ext cx="3739140" cy="3739140"/>
          </a:xfrm>
          <a:prstGeom prst="rect">
            <a:avLst/>
          </a:prstGeom>
        </p:spPr>
      </p:pic>
    </p:spTree>
    <p:extLst>
      <p:ext uri="{BB962C8B-B14F-4D97-AF65-F5344CB8AC3E}">
        <p14:creationId xmlns:p14="http://schemas.microsoft.com/office/powerpoint/2010/main" val="3021712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06888" y="1434353"/>
            <a:ext cx="7421880" cy="1539247"/>
          </a:xfrm>
        </p:spPr>
        <p:txBody>
          <a:bodyPr/>
          <a:lstStyle/>
          <a:p>
            <a:r>
              <a:rPr lang="en-US" dirty="0" smtClean="0"/>
              <a:t>THANK YOU</a:t>
            </a:r>
            <a:endParaRPr lang="en-US" dirty="0"/>
          </a:p>
        </p:txBody>
      </p:sp>
      <p:sp>
        <p:nvSpPr>
          <p:cNvPr id="8" name="Content Placeholder 7"/>
          <p:cNvSpPr>
            <a:spLocks noGrp="1"/>
          </p:cNvSpPr>
          <p:nvPr>
            <p:ph idx="21"/>
          </p:nvPr>
        </p:nvSpPr>
        <p:spPr/>
        <p:txBody>
          <a:bodyPr/>
          <a:lstStyle/>
          <a:p>
            <a:r>
              <a:rPr lang="en-US" dirty="0" smtClean="0"/>
              <a:t>MIHAI STANGACIU</a:t>
            </a:r>
            <a:endParaRPr lang="en-US" dirty="0"/>
          </a:p>
        </p:txBody>
      </p:sp>
      <p:sp>
        <p:nvSpPr>
          <p:cNvPr id="9" name="Content Placeholder 8"/>
          <p:cNvSpPr>
            <a:spLocks noGrp="1"/>
          </p:cNvSpPr>
          <p:nvPr>
            <p:ph idx="22"/>
          </p:nvPr>
        </p:nvSpPr>
        <p:spPr/>
        <p:txBody>
          <a:bodyPr/>
          <a:lstStyle/>
          <a:p>
            <a:r>
              <a:rPr lang="en-US" dirty="0" smtClean="0"/>
              <a:t>Mihai.Stangaciu@endava.com</a:t>
            </a:r>
            <a:endParaRPr lang="en-US" dirty="0"/>
          </a:p>
        </p:txBody>
      </p:sp>
      <p:sp>
        <p:nvSpPr>
          <p:cNvPr id="10" name="Content Placeholder 9"/>
          <p:cNvSpPr>
            <a:spLocks noGrp="1"/>
          </p:cNvSpPr>
          <p:nvPr>
            <p:ph idx="23"/>
          </p:nvPr>
        </p:nvSpPr>
        <p:spPr/>
        <p:txBody>
          <a:bodyPr>
            <a:normAutofit lnSpcReduction="10000"/>
          </a:bodyPr>
          <a:lstStyle/>
          <a:p>
            <a:r>
              <a:rPr lang="en-US" dirty="0" smtClean="0"/>
              <a:t>DEVELOPMENT LEAD</a:t>
            </a:r>
            <a:endParaRPr lang="en-US" dirty="0"/>
          </a:p>
        </p:txBody>
      </p:sp>
    </p:spTree>
    <p:extLst>
      <p:ext uri="{BB962C8B-B14F-4D97-AF65-F5344CB8AC3E}">
        <p14:creationId xmlns:p14="http://schemas.microsoft.com/office/powerpoint/2010/main" val="4038465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Type of </a:t>
            </a:r>
            <a:r>
              <a:rPr lang="en-US" spc="-1" dirty="0" smtClean="0">
                <a:solidFill>
                  <a:srgbClr val="DE411B"/>
                </a:solidFill>
                <a:latin typeface="Arial Narrow"/>
                <a:ea typeface="Arial Narrow"/>
              </a:rPr>
              <a:t>cloud </a:t>
            </a:r>
            <a:r>
              <a:rPr lang="en-US" spc="-1" dirty="0" smtClean="0">
                <a:solidFill>
                  <a:schemeClr val="tx1"/>
                </a:solidFill>
                <a:latin typeface="Arial Narrow"/>
                <a:ea typeface="Arial Narrow"/>
              </a:rPr>
              <a:t>Services</a:t>
            </a:r>
            <a:endParaRPr lang="en-US" b="0" spc="-1" dirty="0">
              <a:solidFill>
                <a:schemeClr val="tx1"/>
              </a:solidFill>
              <a:latin typeface="Arial"/>
            </a:endParaRPr>
          </a:p>
        </p:txBody>
      </p:sp>
      <p:sp>
        <p:nvSpPr>
          <p:cNvPr id="12" name="Content Placeholder 11"/>
          <p:cNvSpPr>
            <a:spLocks noGrp="1"/>
          </p:cNvSpPr>
          <p:nvPr>
            <p:ph idx="22"/>
          </p:nvPr>
        </p:nvSpPr>
        <p:spPr>
          <a:xfrm>
            <a:off x="1218690" y="1514765"/>
            <a:ext cx="6179829" cy="2412236"/>
          </a:xfrm>
        </p:spPr>
        <p:txBody>
          <a:bodyPr/>
          <a:lstStyle/>
          <a:p>
            <a:pPr>
              <a:lnSpc>
                <a:spcPct val="100000"/>
              </a:lnSpc>
            </a:pPr>
            <a:r>
              <a:rPr lang="en-US" sz="2400" spc="-1" dirty="0" smtClean="0">
                <a:latin typeface="Arial" panose="020B0604020202020204" pitchFamily="34" charset="0"/>
                <a:cs typeface="Arial" panose="020B0604020202020204" pitchFamily="34" charset="0"/>
              </a:rPr>
              <a:t>Make your Italian Food restaurant</a:t>
            </a:r>
          </a:p>
          <a:p>
            <a:pPr algn="l">
              <a:lnSpc>
                <a:spcPct val="100000"/>
              </a:lnSpc>
            </a:pPr>
            <a:endParaRPr lang="en-US" spc="-1" dirty="0" smtClean="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smtClean="0">
                <a:latin typeface="Arial" panose="020B0604020202020204" pitchFamily="34" charset="0"/>
                <a:cs typeface="Arial" panose="020B0604020202020204" pitchFamily="34" charset="0"/>
              </a:rPr>
              <a:t>Infrastructure </a:t>
            </a:r>
            <a:r>
              <a:rPr lang="en-US" spc="-1" dirty="0">
                <a:latin typeface="Arial" panose="020B0604020202020204" pitchFamily="34" charset="0"/>
                <a:cs typeface="Arial" panose="020B0604020202020204" pitchFamily="34" charset="0"/>
              </a:rPr>
              <a:t>as a service (IaaS</a:t>
            </a:r>
            <a:r>
              <a:rPr lang="en-US" spc="-1" dirty="0" smtClean="0">
                <a:latin typeface="Arial" panose="020B0604020202020204" pitchFamily="34" charset="0"/>
                <a:cs typeface="Arial" panose="020B0604020202020204" pitchFamily="34" charset="0"/>
              </a:rPr>
              <a:t>)</a:t>
            </a:r>
          </a:p>
          <a:p>
            <a:pPr algn="l">
              <a:lnSpc>
                <a:spcPct val="100000"/>
              </a:lnSpc>
              <a:buClr>
                <a:srgbClr val="000000"/>
              </a:buClr>
            </a:pPr>
            <a:r>
              <a:rPr lang="en-US" spc="-1" dirty="0" smtClean="0">
                <a:latin typeface="Arial" panose="020B0604020202020204" pitchFamily="34" charset="0"/>
                <a:cs typeface="Arial" panose="020B0604020202020204" pitchFamily="34" charset="0"/>
              </a:rPr>
              <a:t>	</a:t>
            </a:r>
            <a:r>
              <a:rPr lang="en-US" spc="-1" dirty="0" smtClean="0">
                <a:solidFill>
                  <a:srgbClr val="C00000"/>
                </a:solidFill>
                <a:latin typeface="Arial" panose="020B0604020202020204" pitchFamily="34" charset="0"/>
                <a:cs typeface="Arial" panose="020B0604020202020204" pitchFamily="34" charset="0"/>
              </a:rPr>
              <a:t>Receive a space with all utilities</a:t>
            </a:r>
          </a:p>
          <a:p>
            <a:pPr marL="285750" indent="-285750" algn="l">
              <a:lnSpc>
                <a:spcPct val="100000"/>
              </a:lnSpc>
              <a:buClr>
                <a:srgbClr val="000000"/>
              </a:buClr>
              <a:buFont typeface="Wingdings" panose="05000000000000000000" pitchFamily="2" charset="2"/>
              <a:buChar char="q"/>
            </a:pPr>
            <a:r>
              <a:rPr lang="en-US" spc="-1" dirty="0" smtClean="0">
                <a:latin typeface="Arial" panose="020B0604020202020204" pitchFamily="34" charset="0"/>
                <a:cs typeface="Arial" panose="020B0604020202020204" pitchFamily="34" charset="0"/>
              </a:rPr>
              <a:t>Platform </a:t>
            </a:r>
            <a:r>
              <a:rPr lang="en-US" spc="-1" dirty="0">
                <a:latin typeface="Arial" panose="020B0604020202020204" pitchFamily="34" charset="0"/>
                <a:cs typeface="Arial" panose="020B0604020202020204" pitchFamily="34" charset="0"/>
              </a:rPr>
              <a:t>as a service (PaaS</a:t>
            </a:r>
            <a:r>
              <a:rPr lang="en-US" spc="-1" dirty="0" smtClean="0">
                <a:latin typeface="Arial" panose="020B0604020202020204" pitchFamily="34" charset="0"/>
                <a:cs typeface="Arial" panose="020B0604020202020204" pitchFamily="34" charset="0"/>
              </a:rPr>
              <a:t>)</a:t>
            </a:r>
          </a:p>
          <a:p>
            <a:pPr algn="l">
              <a:lnSpc>
                <a:spcPct val="100000"/>
              </a:lnSpc>
              <a:buClr>
                <a:srgbClr val="000000"/>
              </a:buClr>
            </a:pPr>
            <a:r>
              <a:rPr lang="en-US" spc="-1" dirty="0" smtClean="0">
                <a:latin typeface="Arial" panose="020B0604020202020204" pitchFamily="34" charset="0"/>
                <a:cs typeface="Arial" panose="020B0604020202020204" pitchFamily="34" charset="0"/>
              </a:rPr>
              <a:t>	</a:t>
            </a:r>
            <a:r>
              <a:rPr lang="en-US" spc="-1" dirty="0" smtClean="0">
                <a:solidFill>
                  <a:srgbClr val="C00000"/>
                </a:solidFill>
                <a:latin typeface="Arial" panose="020B0604020202020204" pitchFamily="34" charset="0"/>
                <a:cs typeface="Arial" panose="020B0604020202020204" pitchFamily="34" charset="0"/>
              </a:rPr>
              <a:t>You rent a complete kitchen but </a:t>
            </a:r>
          </a:p>
          <a:p>
            <a:pPr algn="l">
              <a:lnSpc>
                <a:spcPct val="100000"/>
              </a:lnSpc>
              <a:buClr>
                <a:srgbClr val="000000"/>
              </a:buClr>
            </a:pPr>
            <a:r>
              <a:rPr lang="en-US" spc="-1" dirty="0">
                <a:solidFill>
                  <a:srgbClr val="C00000"/>
                </a:solidFill>
                <a:latin typeface="Arial" panose="020B0604020202020204" pitchFamily="34" charset="0"/>
                <a:cs typeface="Arial" panose="020B0604020202020204" pitchFamily="34" charset="0"/>
              </a:rPr>
              <a:t>	</a:t>
            </a:r>
            <a:r>
              <a:rPr lang="en-US" spc="-1" dirty="0" smtClean="0">
                <a:solidFill>
                  <a:srgbClr val="C00000"/>
                </a:solidFill>
                <a:latin typeface="Arial" panose="020B0604020202020204" pitchFamily="34" charset="0"/>
                <a:cs typeface="Arial" panose="020B0604020202020204" pitchFamily="34" charset="0"/>
              </a:rPr>
              <a:t>cook and serve yourself</a:t>
            </a:r>
          </a:p>
          <a:p>
            <a:pPr marL="285750" indent="-285750" algn="l">
              <a:lnSpc>
                <a:spcPct val="100000"/>
              </a:lnSpc>
              <a:buClr>
                <a:srgbClr val="000000"/>
              </a:buClr>
              <a:buFont typeface="Wingdings" panose="05000000000000000000" pitchFamily="2" charset="2"/>
              <a:buChar char="q"/>
            </a:pPr>
            <a:r>
              <a:rPr lang="en-US" spc="-1" dirty="0" smtClean="0">
                <a:latin typeface="Arial" panose="020B0604020202020204" pitchFamily="34" charset="0"/>
                <a:cs typeface="Arial" panose="020B0604020202020204" pitchFamily="34" charset="0"/>
              </a:rPr>
              <a:t>Serverless computing</a:t>
            </a:r>
          </a:p>
          <a:p>
            <a:pPr algn="l">
              <a:lnSpc>
                <a:spcPct val="100000"/>
              </a:lnSpc>
              <a:buClr>
                <a:srgbClr val="000000"/>
              </a:buClr>
            </a:pPr>
            <a:r>
              <a:rPr lang="en-US" spc="-1" dirty="0">
                <a:latin typeface="Arial" panose="020B0604020202020204" pitchFamily="34" charset="0"/>
                <a:cs typeface="Arial" panose="020B0604020202020204" pitchFamily="34" charset="0"/>
              </a:rPr>
              <a:t>	</a:t>
            </a:r>
            <a:r>
              <a:rPr lang="en-US" spc="-1" dirty="0" smtClean="0">
                <a:solidFill>
                  <a:srgbClr val="C00000"/>
                </a:solidFill>
                <a:latin typeface="Arial" panose="020B0604020202020204" pitchFamily="34" charset="0"/>
                <a:cs typeface="Arial" panose="020B0604020202020204" pitchFamily="34" charset="0"/>
              </a:rPr>
              <a:t>Just serve the food</a:t>
            </a:r>
            <a:endParaRPr lang="en-US" spc="-1" dirty="0" smtClean="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smtClean="0">
                <a:latin typeface="Arial" panose="020B0604020202020204" pitchFamily="34" charset="0"/>
                <a:cs typeface="Arial" panose="020B0604020202020204" pitchFamily="34" charset="0"/>
              </a:rPr>
              <a:t>Software </a:t>
            </a:r>
            <a:r>
              <a:rPr lang="en-US" spc="-1" dirty="0">
                <a:latin typeface="Arial" panose="020B0604020202020204" pitchFamily="34" charset="0"/>
                <a:cs typeface="Arial" panose="020B0604020202020204" pitchFamily="34" charset="0"/>
              </a:rPr>
              <a:t>as a service (SaaS)</a:t>
            </a:r>
          </a:p>
          <a:p>
            <a:pPr algn="l"/>
            <a:r>
              <a:rPr lang="en-US" dirty="0" smtClean="0"/>
              <a:t>	</a:t>
            </a:r>
            <a:r>
              <a:rPr lang="en-US" dirty="0" smtClean="0">
                <a:solidFill>
                  <a:srgbClr val="C00000"/>
                </a:solidFill>
              </a:rPr>
              <a:t>Food gets delivered to clients</a:t>
            </a:r>
            <a:endParaRPr lang="en-US" dirty="0" smtClean="0">
              <a:solidFill>
                <a:srgbClr val="C00000"/>
              </a:solidFill>
            </a:endParaRPr>
          </a:p>
        </p:txBody>
      </p:sp>
      <p:pic>
        <p:nvPicPr>
          <p:cNvPr id="1026" name="Picture 2" descr="Image result for tagliatella restaurant barcelo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3175" y="2518786"/>
            <a:ext cx="5340061" cy="3293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5258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What is </a:t>
            </a:r>
            <a:r>
              <a:rPr lang="en-US" spc="-1" dirty="0">
                <a:solidFill>
                  <a:srgbClr val="DB212E"/>
                </a:solidFill>
                <a:latin typeface="Arial Narrow"/>
                <a:ea typeface="Arial Narrow"/>
              </a:rPr>
              <a:t>Openshift</a:t>
            </a:r>
            <a:endParaRPr lang="en-US" b="0" spc="-1" dirty="0">
              <a:latin typeface="Arial"/>
            </a:endParaRPr>
          </a:p>
        </p:txBody>
      </p:sp>
      <p:pic>
        <p:nvPicPr>
          <p:cNvPr id="12" name="Shape 168"/>
          <p:cNvPicPr/>
          <p:nvPr/>
        </p:nvPicPr>
        <p:blipFill>
          <a:blip r:embed="rId3"/>
          <a:stretch/>
        </p:blipFill>
        <p:spPr>
          <a:xfrm>
            <a:off x="303480" y="2330640"/>
            <a:ext cx="2818440" cy="2514240"/>
          </a:xfrm>
          <a:prstGeom prst="rect">
            <a:avLst/>
          </a:prstGeom>
          <a:ln>
            <a:noFill/>
          </a:ln>
        </p:spPr>
      </p:pic>
      <p:sp>
        <p:nvSpPr>
          <p:cNvPr id="13" name="CustomShape 5"/>
          <p:cNvSpPr/>
          <p:nvPr/>
        </p:nvSpPr>
        <p:spPr>
          <a:xfrm>
            <a:off x="3303720" y="320292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r>
              <a:rPr lang="en-US" sz="4000" b="0" strike="noStrike" spc="-1">
                <a:solidFill>
                  <a:srgbClr val="000000"/>
                </a:solidFill>
                <a:latin typeface="Arial Narrow"/>
                <a:ea typeface="Arial Narrow"/>
              </a:rPr>
              <a:t>+</a:t>
            </a:r>
            <a:endParaRPr lang="en-US" sz="4000" b="0" strike="noStrike" spc="-1">
              <a:latin typeface="Arial"/>
            </a:endParaRPr>
          </a:p>
          <a:p>
            <a:pPr>
              <a:lnSpc>
                <a:spcPct val="115000"/>
              </a:lnSpc>
              <a:spcBef>
                <a:spcPts val="1332"/>
              </a:spcBef>
            </a:pPr>
            <a:endParaRPr lang="en-US" sz="4000" b="0" strike="noStrike" spc="-1">
              <a:latin typeface="Arial"/>
            </a:endParaRPr>
          </a:p>
        </p:txBody>
      </p:sp>
      <p:pic>
        <p:nvPicPr>
          <p:cNvPr id="14" name="Shape 170"/>
          <p:cNvPicPr/>
          <p:nvPr/>
        </p:nvPicPr>
        <p:blipFill>
          <a:blip r:embed="rId4"/>
          <a:stretch/>
        </p:blipFill>
        <p:spPr>
          <a:xfrm>
            <a:off x="4120920" y="2523600"/>
            <a:ext cx="3938760" cy="2037960"/>
          </a:xfrm>
          <a:prstGeom prst="rect">
            <a:avLst/>
          </a:prstGeom>
          <a:ln>
            <a:noFill/>
          </a:ln>
        </p:spPr>
      </p:pic>
      <p:sp>
        <p:nvSpPr>
          <p:cNvPr id="15" name="CustomShape 6"/>
          <p:cNvSpPr/>
          <p:nvPr/>
        </p:nvSpPr>
        <p:spPr>
          <a:xfrm>
            <a:off x="8217360" y="3157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r>
              <a:rPr lang="en-US" sz="4000" b="0" strike="noStrike" spc="-1">
                <a:solidFill>
                  <a:srgbClr val="000000"/>
                </a:solidFill>
                <a:latin typeface="Arial Narrow"/>
                <a:ea typeface="Arial Narrow"/>
              </a:rPr>
              <a:t>=</a:t>
            </a:r>
            <a:endParaRPr lang="en-US" sz="4000" b="0" strike="noStrike" spc="-1">
              <a:latin typeface="Arial"/>
            </a:endParaRPr>
          </a:p>
          <a:p>
            <a:pPr>
              <a:lnSpc>
                <a:spcPct val="115000"/>
              </a:lnSpc>
              <a:spcBef>
                <a:spcPts val="1332"/>
              </a:spcBef>
            </a:pPr>
            <a:endParaRPr lang="en-US" sz="4000" b="0" strike="noStrike" spc="-1">
              <a:latin typeface="Arial"/>
            </a:endParaRPr>
          </a:p>
        </p:txBody>
      </p:sp>
      <p:pic>
        <p:nvPicPr>
          <p:cNvPr id="16" name="Shape 172"/>
          <p:cNvPicPr/>
          <p:nvPr/>
        </p:nvPicPr>
        <p:blipFill>
          <a:blip r:embed="rId5"/>
          <a:stretch/>
        </p:blipFill>
        <p:spPr>
          <a:xfrm>
            <a:off x="9346320" y="2503440"/>
            <a:ext cx="1977480" cy="2112480"/>
          </a:xfrm>
          <a:prstGeom prst="rect">
            <a:avLst/>
          </a:prstGeom>
          <a:ln>
            <a:noFill/>
          </a:ln>
        </p:spPr>
      </p:pic>
    </p:spTree>
    <p:extLst>
      <p:ext uri="{BB962C8B-B14F-4D97-AF65-F5344CB8AC3E}">
        <p14:creationId xmlns:p14="http://schemas.microsoft.com/office/powerpoint/2010/main" val="228482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1"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2"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13" name="Shape 172"/>
          <p:cNvPicPr/>
          <p:nvPr/>
        </p:nvPicPr>
        <p:blipFill>
          <a:blip r:embed="rId3"/>
          <a:stretch/>
        </p:blipFill>
        <p:spPr>
          <a:xfrm>
            <a:off x="4090680" y="1816920"/>
            <a:ext cx="4008600" cy="4093200"/>
          </a:xfrm>
          <a:prstGeom prst="rect">
            <a:avLst/>
          </a:prstGeom>
          <a:ln>
            <a:noFill/>
          </a:ln>
        </p:spPr>
      </p:pic>
    </p:spTree>
    <p:extLst>
      <p:ext uri="{BB962C8B-B14F-4D97-AF65-F5344CB8AC3E}">
        <p14:creationId xmlns:p14="http://schemas.microsoft.com/office/powerpoint/2010/main" val="23659434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16" name="Picture 215"/>
          <p:cNvPicPr/>
          <p:nvPr/>
        </p:nvPicPr>
        <p:blipFill>
          <a:blip r:embed="rId3"/>
          <a:stretch/>
        </p:blipFill>
        <p:spPr>
          <a:xfrm>
            <a:off x="731520" y="274320"/>
            <a:ext cx="10972080" cy="6071040"/>
          </a:xfrm>
          <a:prstGeom prst="rect">
            <a:avLst/>
          </a:prstGeom>
          <a:ln>
            <a:noFill/>
          </a:ln>
        </p:spPr>
      </p:pic>
    </p:spTree>
    <p:extLst>
      <p:ext uri="{BB962C8B-B14F-4D97-AF65-F5344CB8AC3E}">
        <p14:creationId xmlns:p14="http://schemas.microsoft.com/office/powerpoint/2010/main" val="302212440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solidFill>
                  <a:srgbClr val="DE411B"/>
                </a:solidFill>
                <a:latin typeface="Arial Narrow"/>
                <a:ea typeface="Arial Narrow"/>
              </a:rPr>
              <a:t>Serverless</a:t>
            </a:r>
            <a:r>
              <a:rPr lang="en-US" spc="-1" dirty="0">
                <a:latin typeface="Arial Narrow"/>
                <a:ea typeface="Arial Narrow"/>
              </a:rPr>
              <a:t> computing</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spc="-1" dirty="0">
                <a:solidFill>
                  <a:srgbClr val="000000"/>
                </a:solidFill>
                <a:ea typeface="DejaVu Sans"/>
              </a:rPr>
              <a:t>Build and run applications without thinking about </a:t>
            </a:r>
            <a:r>
              <a:rPr lang="en-US" spc="-1" dirty="0" smtClean="0">
                <a:solidFill>
                  <a:srgbClr val="000000"/>
                </a:solidFill>
                <a:ea typeface="DejaVu Sans"/>
              </a:rPr>
              <a:t>servers</a:t>
            </a:r>
            <a:endParaRPr lang="en-US" spc="-1" dirty="0" smtClean="0">
              <a:ea typeface="DejaVu Sans"/>
            </a:endParaRPr>
          </a:p>
          <a:p>
            <a:pPr algn="l">
              <a:lnSpc>
                <a:spcPct val="100000"/>
              </a:lnSpc>
            </a:pPr>
            <a:endParaRPr lang="en-US" spc="-1" dirty="0"/>
          </a:p>
          <a:p>
            <a:pPr algn="l">
              <a:lnSpc>
                <a:spcPct val="100000"/>
              </a:lnSpc>
            </a:pPr>
            <a:r>
              <a:rPr lang="en-US" b="1" spc="-1" dirty="0">
                <a:solidFill>
                  <a:srgbClr val="000000"/>
                </a:solidFill>
                <a:ea typeface="DejaVu Sans"/>
              </a:rPr>
              <a:t>Why use serverless computing?</a:t>
            </a:r>
            <a:endParaRPr lang="en-US" spc="-1" dirty="0"/>
          </a:p>
          <a:p>
            <a:pPr algn="l">
              <a:lnSpc>
                <a:spcPct val="100000"/>
              </a:lnSpc>
            </a:pPr>
            <a:r>
              <a:rPr lang="en-US" spc="-1" dirty="0">
                <a:solidFill>
                  <a:srgbClr val="000000"/>
                </a:solidFill>
                <a:ea typeface="DejaVu Sans"/>
              </a:rPr>
              <a:t>Developers can focus on their core product instead of worrying about </a:t>
            </a:r>
            <a:endParaRPr lang="en-US" spc="-1" dirty="0"/>
          </a:p>
          <a:p>
            <a:pPr algn="l">
              <a:lnSpc>
                <a:spcPct val="100000"/>
              </a:lnSpc>
            </a:pPr>
            <a:r>
              <a:rPr lang="en-US" spc="-1" dirty="0">
                <a:solidFill>
                  <a:srgbClr val="000000"/>
                </a:solidFill>
                <a:ea typeface="DejaVu Sans"/>
              </a:rPr>
              <a:t>managing and operating servers or runtimes</a:t>
            </a:r>
            <a:endParaRPr lang="en-US" spc="-1" dirty="0"/>
          </a:p>
          <a:p>
            <a:pPr algn="l">
              <a:lnSpc>
                <a:spcPct val="100000"/>
              </a:lnSpc>
            </a:pPr>
            <a:endParaRPr lang="en-US" spc="-1" dirty="0"/>
          </a:p>
          <a:p>
            <a:pPr algn="l">
              <a:lnSpc>
                <a:spcPct val="100000"/>
              </a:lnSpc>
            </a:pPr>
            <a:r>
              <a:rPr lang="en-US" b="1" spc="-1" dirty="0">
                <a:solidFill>
                  <a:srgbClr val="000000"/>
                </a:solidFill>
                <a:ea typeface="DejaVu Sans"/>
              </a:rPr>
              <a:t>Benefits of serverless </a:t>
            </a:r>
            <a:r>
              <a:rPr lang="en-US" b="1" spc="-1" dirty="0" smtClean="0">
                <a:solidFill>
                  <a:srgbClr val="000000"/>
                </a:solidFill>
                <a:ea typeface="DejaVu Sans"/>
              </a:rPr>
              <a:t>computing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no server management</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flexible scaling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automated high availability</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costs</a:t>
            </a:r>
            <a:endParaRPr lang="en-US" spc="-1" dirty="0"/>
          </a:p>
        </p:txBody>
      </p:sp>
      <p:pic>
        <p:nvPicPr>
          <p:cNvPr id="5" name="Picture 4"/>
          <p:cNvPicPr/>
          <p:nvPr/>
        </p:nvPicPr>
        <p:blipFill>
          <a:blip r:embed="rId3"/>
          <a:stretch/>
        </p:blipFill>
        <p:spPr>
          <a:xfrm>
            <a:off x="9250967" y="2822796"/>
            <a:ext cx="2180160" cy="2094480"/>
          </a:xfrm>
          <a:prstGeom prst="rect">
            <a:avLst/>
          </a:prstGeom>
          <a:ln>
            <a:noFill/>
          </a:ln>
        </p:spPr>
      </p:pic>
    </p:spTree>
    <p:extLst>
      <p:ext uri="{BB962C8B-B14F-4D97-AF65-F5344CB8AC3E}">
        <p14:creationId xmlns:p14="http://schemas.microsoft.com/office/powerpoint/2010/main" val="26088366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Start from </a:t>
            </a:r>
            <a:r>
              <a:rPr lang="en-US" spc="-1" dirty="0" smtClean="0">
                <a:solidFill>
                  <a:srgbClr val="DE411B"/>
                </a:solidFill>
                <a:latin typeface="Arial Narrow"/>
                <a:ea typeface="Arial Narrow"/>
              </a:rPr>
              <a:t>vision</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nSpc>
                <a:spcPct val="100000"/>
              </a:lnSpc>
            </a:pPr>
            <a:endParaRPr lang="en-US" sz="3200" spc="-1" dirty="0" smtClean="0">
              <a:solidFill>
                <a:srgbClr val="000000"/>
              </a:solidFill>
              <a:ea typeface="DejaVu Sans"/>
            </a:endParaRPr>
          </a:p>
          <a:p>
            <a:pPr>
              <a:lnSpc>
                <a:spcPct val="100000"/>
              </a:lnSpc>
            </a:pPr>
            <a:r>
              <a:rPr lang="en-US" sz="3200" spc="-1" dirty="0" smtClean="0">
                <a:solidFill>
                  <a:srgbClr val="000000"/>
                </a:solidFill>
                <a:ea typeface="DejaVu Sans"/>
              </a:rPr>
              <a:t>Bring </a:t>
            </a:r>
            <a:r>
              <a:rPr lang="en-US" sz="3200" spc="-1" dirty="0">
                <a:solidFill>
                  <a:srgbClr val="000000"/>
                </a:solidFill>
                <a:ea typeface="DejaVu Sans"/>
              </a:rPr>
              <a:t>the light in every book no matter if you speak the language</a:t>
            </a:r>
            <a:endParaRPr lang="en-US" sz="3200"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35" y="3786909"/>
            <a:ext cx="2438400" cy="2438400"/>
          </a:xfrm>
          <a:prstGeom prst="rect">
            <a:avLst/>
          </a:prstGeom>
        </p:spPr>
      </p:pic>
    </p:spTree>
    <p:extLst>
      <p:ext uri="{BB962C8B-B14F-4D97-AF65-F5344CB8AC3E}">
        <p14:creationId xmlns:p14="http://schemas.microsoft.com/office/powerpoint/2010/main" val="2200280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Amazon </a:t>
            </a:r>
            <a:r>
              <a:rPr lang="en-US" spc="-1" dirty="0" smtClean="0">
                <a:solidFill>
                  <a:schemeClr val="accent1"/>
                </a:solidFill>
                <a:latin typeface="Arial Narrow"/>
                <a:ea typeface="Arial Narrow"/>
              </a:rPr>
              <a:t>polly</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Turn </a:t>
            </a:r>
            <a:r>
              <a:rPr lang="en-US" spc="-1" dirty="0">
                <a:solidFill>
                  <a:srgbClr val="000000"/>
                </a:solidFill>
                <a:ea typeface="DejaVu Sans"/>
              </a:rPr>
              <a:t>text into lifelike speech using deep learning</a:t>
            </a:r>
            <a:endParaRPr lang="en-US" spc="-1" dirty="0"/>
          </a:p>
          <a:p>
            <a:pPr algn="l">
              <a:lnSpc>
                <a:spcPct val="100000"/>
              </a:lnSpc>
            </a:pPr>
            <a:endParaRPr lang="en-US" spc="-1" dirty="0" smtClean="0"/>
          </a:p>
          <a:p>
            <a:pPr algn="l">
              <a:lnSpc>
                <a:spcPct val="100000"/>
              </a:lnSpc>
            </a:pPr>
            <a:r>
              <a:rPr lang="en-US" b="1" spc="-1" dirty="0" smtClean="0"/>
              <a:t>Benefits</a:t>
            </a:r>
            <a:endParaRPr lang="en-US" b="1" spc="-1" dirty="0"/>
          </a:p>
          <a:p>
            <a:pPr marL="285750" indent="-285750" algn="l">
              <a:lnSpc>
                <a:spcPct val="100000"/>
              </a:lnSpc>
              <a:buFont typeface="Wingdings" panose="05000000000000000000" pitchFamily="2" charset="2"/>
              <a:buChar char="q"/>
            </a:pPr>
            <a:r>
              <a:rPr lang="en-US" spc="-1" dirty="0" smtClean="0"/>
              <a:t>natural </a:t>
            </a:r>
            <a:r>
              <a:rPr lang="en-US" spc="-1" dirty="0"/>
              <a:t>sounding voices</a:t>
            </a:r>
          </a:p>
          <a:p>
            <a:pPr marL="285750" indent="-285750" algn="l">
              <a:lnSpc>
                <a:spcPct val="100000"/>
              </a:lnSpc>
              <a:buFont typeface="Wingdings" panose="05000000000000000000" pitchFamily="2" charset="2"/>
              <a:buChar char="q"/>
            </a:pPr>
            <a:r>
              <a:rPr lang="en-US" spc="-1" dirty="0" smtClean="0"/>
              <a:t>store </a:t>
            </a:r>
            <a:r>
              <a:rPr lang="en-US" spc="-1" dirty="0"/>
              <a:t>&amp; redistribute speech</a:t>
            </a:r>
          </a:p>
          <a:p>
            <a:pPr marL="285750" indent="-285750" algn="l">
              <a:lnSpc>
                <a:spcPct val="100000"/>
              </a:lnSpc>
              <a:buFont typeface="Wingdings" panose="05000000000000000000" pitchFamily="2" charset="2"/>
              <a:buChar char="q"/>
            </a:pPr>
            <a:r>
              <a:rPr lang="en-US" spc="-1" dirty="0" smtClean="0"/>
              <a:t>real-time </a:t>
            </a:r>
            <a:r>
              <a:rPr lang="en-US" spc="-1" dirty="0"/>
              <a:t>streaming</a:t>
            </a:r>
          </a:p>
          <a:p>
            <a:pPr marL="285750" indent="-285750" algn="l">
              <a:lnSpc>
                <a:spcPct val="100000"/>
              </a:lnSpc>
              <a:buFont typeface="Wingdings" panose="05000000000000000000" pitchFamily="2" charset="2"/>
              <a:buChar char="q"/>
            </a:pPr>
            <a:r>
              <a:rPr lang="en-US" spc="-1" dirty="0" smtClean="0"/>
              <a:t>customize </a:t>
            </a:r>
            <a:r>
              <a:rPr lang="en-US" spc="-1" dirty="0"/>
              <a:t>&amp; control speech output</a:t>
            </a:r>
          </a:p>
          <a:p>
            <a:pPr marL="285750" indent="-285750" algn="l">
              <a:lnSpc>
                <a:spcPct val="100000"/>
              </a:lnSpc>
              <a:buFont typeface="Wingdings" panose="05000000000000000000" pitchFamily="2" charset="2"/>
              <a:buChar char="q"/>
            </a:pPr>
            <a:r>
              <a:rPr lang="en-US" spc="-1" dirty="0" smtClean="0"/>
              <a:t>low </a:t>
            </a:r>
            <a:r>
              <a:rPr lang="en-US" spc="-1" dirty="0"/>
              <a:t>cost</a:t>
            </a:r>
          </a:p>
          <a:p>
            <a:pPr algn="l">
              <a:lnSpc>
                <a:spcPct val="100000"/>
              </a:lnSpc>
            </a:pPr>
            <a:endParaRPr lang="en-US" spc="-1" dirty="0"/>
          </a:p>
        </p:txBody>
      </p:sp>
      <p:pic>
        <p:nvPicPr>
          <p:cNvPr id="5" name="Picture 4"/>
          <p:cNvPicPr/>
          <p:nvPr/>
        </p:nvPicPr>
        <p:blipFill>
          <a:blip r:embed="rId3"/>
          <a:stretch/>
        </p:blipFill>
        <p:spPr>
          <a:xfrm>
            <a:off x="8503920" y="2377440"/>
            <a:ext cx="2856600" cy="2856600"/>
          </a:xfrm>
          <a:prstGeom prst="rect">
            <a:avLst/>
          </a:prstGeom>
          <a:ln>
            <a:noFill/>
          </a:ln>
        </p:spPr>
      </p:pic>
    </p:spTree>
    <p:extLst>
      <p:ext uri="{BB962C8B-B14F-4D97-AF65-F5344CB8AC3E}">
        <p14:creationId xmlns:p14="http://schemas.microsoft.com/office/powerpoint/2010/main" val="955580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4e7e4dd7-87a7-44ed-a117-880e36b8a711">WMENFUZ2NZA5-29392445-8589</_dlc_DocId>
    <_dlc_DocIdUrl xmlns="4e7e4dd7-87a7-44ed-a117-880e36b8a711">
      <Url>https://one.endava.com/Group/SalesAndMarketing/_layouts/15/DocIdRedir.aspx?ID=WMENFUZ2NZA5-29392445-8589</Url>
      <Description>WMENFUZ2NZA5-29392445-8589</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53FBAAD7C9E6E745B7FEE6CC7DC24E33" ma:contentTypeVersion="0" ma:contentTypeDescription="Create a new document." ma:contentTypeScope="" ma:versionID="bcc4530fba5faa5e1c6226d6341d4ae9">
  <xsd:schema xmlns:xsd="http://www.w3.org/2001/XMLSchema" xmlns:xs="http://www.w3.org/2001/XMLSchema" xmlns:p="http://schemas.microsoft.com/office/2006/metadata/properties" xmlns:ns2="4e7e4dd7-87a7-44ed-a117-880e36b8a711" targetNamespace="http://schemas.microsoft.com/office/2006/metadata/properties" ma:root="true" ma:fieldsID="92143b6738aaad5a27d8fc4d0e9aeb7f" ns2:_="">
    <xsd:import namespace="4e7e4dd7-87a7-44ed-a117-880e36b8a7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e4dd7-87a7-44ed-a117-880e36b8a7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C57224-B575-4CEF-909E-36764AD2B883}">
  <ds:schemaRefs>
    <ds:schemaRef ds:uri="http://schemas.microsoft.com/sharepoint/events"/>
  </ds:schemaRefs>
</ds:datastoreItem>
</file>

<file path=customXml/itemProps2.xml><?xml version="1.0" encoding="utf-8"?>
<ds:datastoreItem xmlns:ds="http://schemas.openxmlformats.org/officeDocument/2006/customXml" ds:itemID="{0DE70423-9FE9-4B65-9BE2-E34FCE1BD5F6}">
  <ds:schemaRefs>
    <ds:schemaRef ds:uri="http://schemas.microsoft.com/office/2006/metadata/properties"/>
    <ds:schemaRef ds:uri="http://purl.org/dc/elements/1.1/"/>
    <ds:schemaRef ds:uri="http://schemas.microsoft.com/office/2006/documentManagement/types"/>
    <ds:schemaRef ds:uri="4e7e4dd7-87a7-44ed-a117-880e36b8a711"/>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4.xml><?xml version="1.0" encoding="utf-8"?>
<ds:datastoreItem xmlns:ds="http://schemas.openxmlformats.org/officeDocument/2006/customXml" ds:itemID="{8EB9DC28-FC5A-4BF8-B23A-477668987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e4dd7-87a7-44ed-a117-880e36b8a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673</TotalTime>
  <Words>563</Words>
  <Application>Microsoft Office PowerPoint</Application>
  <PresentationFormat>Widescreen</PresentationFormat>
  <Paragraphs>154</Paragraphs>
  <Slides>20</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Narrow</vt:lpstr>
      <vt:lpstr>Arial Narrow Bold</vt:lpstr>
      <vt:lpstr>Calibri</vt:lpstr>
      <vt:lpstr>DejaVu Sans</vt:lpstr>
      <vt:lpstr>Helvetica Neue Light</vt:lpstr>
      <vt:lpstr>Wingdings</vt:lpstr>
      <vt:lpstr>Endava PPT slides</vt:lpstr>
      <vt:lpstr>Touching the  cloud</vt:lpstr>
      <vt:lpstr>Agenda</vt:lpstr>
      <vt:lpstr>Type of cloud Services</vt:lpstr>
      <vt:lpstr>What is Openshift</vt:lpstr>
      <vt:lpstr>PowerPoint Presentation</vt:lpstr>
      <vt:lpstr>PowerPoint Presentation</vt:lpstr>
      <vt:lpstr>Serverless computing</vt:lpstr>
      <vt:lpstr>Start from vision</vt:lpstr>
      <vt:lpstr>Amazon polly</vt:lpstr>
      <vt:lpstr>Amazon S3</vt:lpstr>
      <vt:lpstr>Amazon Dynamo DB</vt:lpstr>
      <vt:lpstr>Amazon Translate</vt:lpstr>
      <vt:lpstr>Text to speech architecture</vt:lpstr>
      <vt:lpstr>PowerPoint Presentation</vt:lpstr>
      <vt:lpstr>PowerPoint Presentation</vt:lpstr>
      <vt:lpstr>Next Steps</vt:lpstr>
      <vt:lpstr>Why you should learn cloud</vt:lpstr>
      <vt:lpstr>review</vt:lpstr>
      <vt:lpstr>PowerPoint Presentation</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Mihai Stangaciu</cp:lastModifiedBy>
  <cp:revision>169</cp:revision>
  <cp:lastPrinted>2015-07-09T12:46:33Z</cp:lastPrinted>
  <dcterms:created xsi:type="dcterms:W3CDTF">2017-02-27T09:06:14Z</dcterms:created>
  <dcterms:modified xsi:type="dcterms:W3CDTF">2019-03-16T11:10:38Z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0x01010053FBAAD7C9E6E745B7FEE6CC7DC24E33</vt:lpwstr>
  </property>
  <property fmtid="{D5CDD505-2E9C-101B-9397-08002B2CF9AE}" pid="3" name="_dlc_DocIdItemGuid">
    <vt:lpwstr>b31bafd3-3c2c-442e-bbbb-25765d6fab2c</vt:lpwstr>
  </property>
</Properties>
</file>